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703" r:id="rId2"/>
    <p:sldId id="753" r:id="rId3"/>
    <p:sldId id="744" r:id="rId4"/>
    <p:sldId id="752" r:id="rId5"/>
    <p:sldId id="751" r:id="rId6"/>
    <p:sldId id="713" r:id="rId7"/>
    <p:sldId id="765" r:id="rId8"/>
    <p:sldId id="770" r:id="rId9"/>
    <p:sldId id="773" r:id="rId10"/>
    <p:sldId id="774" r:id="rId11"/>
    <p:sldId id="777" r:id="rId12"/>
    <p:sldId id="258" r:id="rId13"/>
    <p:sldId id="793" r:id="rId14"/>
    <p:sldId id="794" r:id="rId15"/>
    <p:sldId id="792" r:id="rId16"/>
    <p:sldId id="789" r:id="rId17"/>
    <p:sldId id="791" r:id="rId18"/>
    <p:sldId id="781" r:id="rId19"/>
    <p:sldId id="790" r:id="rId20"/>
    <p:sldId id="787" r:id="rId21"/>
    <p:sldId id="79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wei Fan" initials="ZF" lastIdx="1" clrIdx="0">
    <p:extLst>
      <p:ext uri="{19B8F6BF-5375-455C-9EA6-DF929625EA0E}">
        <p15:presenceInfo xmlns:p15="http://schemas.microsoft.com/office/powerpoint/2012/main" userId="b54c33ce0f682e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0000"/>
    <a:srgbClr val="58DB0A"/>
    <a:srgbClr val="0DFF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0" autoAdjust="0"/>
    <p:restoredTop sz="75654" autoAdjust="0"/>
  </p:normalViewPr>
  <p:slideViewPr>
    <p:cSldViewPr snapToGrid="0" snapToObjects="1">
      <p:cViewPr varScale="1">
        <p:scale>
          <a:sx n="62" d="100"/>
          <a:sy n="62" d="100"/>
        </p:scale>
        <p:origin x="134" y="58"/>
      </p:cViewPr>
      <p:guideLst>
        <p:guide orient="horz" pos="2160"/>
        <p:guide pos="2880"/>
      </p:guideLst>
    </p:cSldViewPr>
  </p:slideViewPr>
  <p:outlineViewPr>
    <p:cViewPr>
      <p:scale>
        <a:sx n="33" d="100"/>
        <a:sy n="33" d="100"/>
      </p:scale>
      <p:origin x="0" y="-19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oohong\Documents\2012\lineage-seq\MP6\seq-analysis\180831-dh10B\annotation\SNP_classification\SNP_class_al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Mutation</a:t>
            </a:r>
            <a:r>
              <a:rPr lang="en-US" b="1" baseline="0" dirty="0"/>
              <a:t> Types (GO Protein Categories)</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2"/>
          <c:order val="2"/>
          <c:tx>
            <c:strRef>
              <c:f>Sheet1!$E$1</c:f>
              <c:strCache>
                <c:ptCount val="1"/>
                <c:pt idx="0">
                  <c:v>ABAC1_8</c:v>
                </c:pt>
              </c:strCache>
            </c:strRef>
          </c:tx>
          <c:spPr>
            <a:solidFill>
              <a:schemeClr val="accent3"/>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Sheet1!$E$2:$E$19</c:f>
              <c:numCache>
                <c:formatCode>General</c:formatCode>
                <c:ptCount val="18"/>
                <c:pt idx="0" formatCode="0.00%">
                  <c:v>0.16600000000000001</c:v>
                </c:pt>
                <c:pt idx="1">
                  <c:v>0</c:v>
                </c:pt>
                <c:pt idx="2">
                  <c:v>0</c:v>
                </c:pt>
                <c:pt idx="3" formatCode="0.00%">
                  <c:v>0.19600000000000001</c:v>
                </c:pt>
                <c:pt idx="4" formatCode="0.00%">
                  <c:v>0.13500000000000001</c:v>
                </c:pt>
                <c:pt idx="5" formatCode="0.00%">
                  <c:v>3.6999999999999998E-2</c:v>
                </c:pt>
                <c:pt idx="6" formatCode="0.00%">
                  <c:v>1.2E-2</c:v>
                </c:pt>
                <c:pt idx="7" formatCode="0.00%">
                  <c:v>0.16</c:v>
                </c:pt>
                <c:pt idx="8" formatCode="0.00%">
                  <c:v>0.08</c:v>
                </c:pt>
                <c:pt idx="9" formatCode="0.00%">
                  <c:v>5.5E-2</c:v>
                </c:pt>
                <c:pt idx="10" formatCode="0.00%">
                  <c:v>9.8000000000000004E-2</c:v>
                </c:pt>
                <c:pt idx="11" formatCode="0.00%">
                  <c:v>3.6999999999999998E-2</c:v>
                </c:pt>
                <c:pt idx="12" formatCode="0.00%">
                  <c:v>6.0000000000000001E-3</c:v>
                </c:pt>
                <c:pt idx="13" formatCode="0.00%">
                  <c:v>1.2E-2</c:v>
                </c:pt>
                <c:pt idx="14" formatCode="0.00%">
                  <c:v>0</c:v>
                </c:pt>
                <c:pt idx="15" formatCode="0.00%">
                  <c:v>0</c:v>
                </c:pt>
                <c:pt idx="16" formatCode="0.00%">
                  <c:v>0</c:v>
                </c:pt>
                <c:pt idx="17" formatCode="0.00%">
                  <c:v>6.0000000000000001E-3</c:v>
                </c:pt>
              </c:numCache>
            </c:numRef>
          </c:val>
          <c:extLst xmlns:c16r2="http://schemas.microsoft.com/office/drawing/2015/06/chart">
            <c:ext xmlns:c16="http://schemas.microsoft.com/office/drawing/2014/chart" uri="{C3380CC4-5D6E-409C-BE32-E72D297353CC}">
              <c16:uniqueId val="{00000000-C637-2A4C-B2B3-4049F7908249}"/>
            </c:ext>
          </c:extLst>
        </c:ser>
        <c:ser>
          <c:idx val="3"/>
          <c:order val="3"/>
          <c:tx>
            <c:strRef>
              <c:f>Sheet1!$F$1</c:f>
              <c:strCache>
                <c:ptCount val="1"/>
                <c:pt idx="0">
                  <c:v>ABAC3_6</c:v>
                </c:pt>
              </c:strCache>
            </c:strRef>
          </c:tx>
          <c:spPr>
            <a:solidFill>
              <a:schemeClr val="accent4"/>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Sheet1!$F$2:$F$19</c:f>
              <c:numCache>
                <c:formatCode>0.00%</c:formatCode>
                <c:ptCount val="18"/>
                <c:pt idx="0">
                  <c:v>0.184</c:v>
                </c:pt>
                <c:pt idx="1">
                  <c:v>1.2999999999999999E-2</c:v>
                </c:pt>
                <c:pt idx="2" formatCode="General">
                  <c:v>0</c:v>
                </c:pt>
                <c:pt idx="3">
                  <c:v>0.184</c:v>
                </c:pt>
                <c:pt idx="4">
                  <c:v>0.17799999999999999</c:v>
                </c:pt>
                <c:pt idx="5">
                  <c:v>7.9000000000000001E-2</c:v>
                </c:pt>
                <c:pt idx="6">
                  <c:v>1.2999999999999999E-2</c:v>
                </c:pt>
                <c:pt idx="7">
                  <c:v>0.112</c:v>
                </c:pt>
                <c:pt idx="8">
                  <c:v>2.5999999999999999E-2</c:v>
                </c:pt>
                <c:pt idx="9">
                  <c:v>4.5999999999999999E-2</c:v>
                </c:pt>
                <c:pt idx="10">
                  <c:v>6.6000000000000003E-2</c:v>
                </c:pt>
                <c:pt idx="11">
                  <c:v>5.8999999999999997E-2</c:v>
                </c:pt>
                <c:pt idx="12">
                  <c:v>3.9E-2</c:v>
                </c:pt>
                <c:pt idx="13">
                  <c:v>0</c:v>
                </c:pt>
                <c:pt idx="14">
                  <c:v>0</c:v>
                </c:pt>
                <c:pt idx="15">
                  <c:v>0</c:v>
                </c:pt>
                <c:pt idx="16">
                  <c:v>0</c:v>
                </c:pt>
                <c:pt idx="17">
                  <c:v>0</c:v>
                </c:pt>
              </c:numCache>
            </c:numRef>
          </c:val>
          <c:extLst xmlns:c16r2="http://schemas.microsoft.com/office/drawing/2015/06/chart">
            <c:ext xmlns:c16="http://schemas.microsoft.com/office/drawing/2014/chart" uri="{C3380CC4-5D6E-409C-BE32-E72D297353CC}">
              <c16:uniqueId val="{00000001-C637-2A4C-B2B3-4049F7908249}"/>
            </c:ext>
          </c:extLst>
        </c:ser>
        <c:ser>
          <c:idx val="4"/>
          <c:order val="4"/>
          <c:tx>
            <c:strRef>
              <c:f>Sheet1!$G$1</c:f>
              <c:strCache>
                <c:ptCount val="1"/>
                <c:pt idx="0">
                  <c:v>ABAC4_8</c:v>
                </c:pt>
              </c:strCache>
            </c:strRef>
          </c:tx>
          <c:spPr>
            <a:solidFill>
              <a:schemeClr val="accent5"/>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Sheet1!$G$2:$G$19</c:f>
              <c:numCache>
                <c:formatCode>General</c:formatCode>
                <c:ptCount val="18"/>
                <c:pt idx="0" formatCode="0.00%">
                  <c:v>0.17599999999999999</c:v>
                </c:pt>
                <c:pt idx="1">
                  <c:v>0</c:v>
                </c:pt>
                <c:pt idx="2">
                  <c:v>0</c:v>
                </c:pt>
                <c:pt idx="3" formatCode="0.00%">
                  <c:v>0.11799999999999999</c:v>
                </c:pt>
                <c:pt idx="4" formatCode="0.00%">
                  <c:v>0.11799999999999999</c:v>
                </c:pt>
                <c:pt idx="5" formatCode="0.00%">
                  <c:v>5.8999999999999997E-2</c:v>
                </c:pt>
                <c:pt idx="6" formatCode="0.00%">
                  <c:v>0</c:v>
                </c:pt>
                <c:pt idx="7" formatCode="0.00%">
                  <c:v>0.11799999999999999</c:v>
                </c:pt>
                <c:pt idx="8" formatCode="0.00%">
                  <c:v>0.11799999999999999</c:v>
                </c:pt>
                <c:pt idx="9" formatCode="0.00%">
                  <c:v>0</c:v>
                </c:pt>
                <c:pt idx="10" formatCode="0.00%">
                  <c:v>0.23499999999999999</c:v>
                </c:pt>
                <c:pt idx="11" formatCode="0.00%">
                  <c:v>0</c:v>
                </c:pt>
                <c:pt idx="12" formatCode="0.00%">
                  <c:v>5.8999999999999997E-2</c:v>
                </c:pt>
                <c:pt idx="13" formatCode="0.00%">
                  <c:v>0</c:v>
                </c:pt>
                <c:pt idx="14" formatCode="0.00%">
                  <c:v>0</c:v>
                </c:pt>
                <c:pt idx="15" formatCode="0.00%">
                  <c:v>0</c:v>
                </c:pt>
                <c:pt idx="16" formatCode="0.00%">
                  <c:v>0</c:v>
                </c:pt>
                <c:pt idx="17" formatCode="0.00%">
                  <c:v>0</c:v>
                </c:pt>
              </c:numCache>
            </c:numRef>
          </c:val>
          <c:extLst xmlns:c16r2="http://schemas.microsoft.com/office/drawing/2015/06/chart">
            <c:ext xmlns:c16="http://schemas.microsoft.com/office/drawing/2014/chart" uri="{C3380CC4-5D6E-409C-BE32-E72D297353CC}">
              <c16:uniqueId val="{00000002-C637-2A4C-B2B3-4049F7908249}"/>
            </c:ext>
          </c:extLst>
        </c:ser>
        <c:ser>
          <c:idx val="5"/>
          <c:order val="5"/>
          <c:tx>
            <c:strRef>
              <c:f>Sheet1!$H$1</c:f>
              <c:strCache>
                <c:ptCount val="1"/>
                <c:pt idx="0">
                  <c:v>ABAC5_6</c:v>
                </c:pt>
              </c:strCache>
            </c:strRef>
          </c:tx>
          <c:spPr>
            <a:solidFill>
              <a:schemeClr val="accent6"/>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Sheet1!$H$2:$H$19</c:f>
              <c:numCache>
                <c:formatCode>General</c:formatCode>
                <c:ptCount val="18"/>
                <c:pt idx="0" formatCode="0.00%">
                  <c:v>0.14000000000000001</c:v>
                </c:pt>
                <c:pt idx="1">
                  <c:v>0</c:v>
                </c:pt>
                <c:pt idx="2">
                  <c:v>0</c:v>
                </c:pt>
                <c:pt idx="3" formatCode="0.00%">
                  <c:v>0.11600000000000001</c:v>
                </c:pt>
                <c:pt idx="4" formatCode="0.00%">
                  <c:v>0.20899999999999999</c:v>
                </c:pt>
                <c:pt idx="5" formatCode="0.00%">
                  <c:v>9.2999999999999999E-2</c:v>
                </c:pt>
                <c:pt idx="6" formatCode="0.00%">
                  <c:v>0</c:v>
                </c:pt>
                <c:pt idx="7" formatCode="0.00%">
                  <c:v>9.2999999999999999E-2</c:v>
                </c:pt>
                <c:pt idx="8" formatCode="0.00%">
                  <c:v>7.0000000000000007E-2</c:v>
                </c:pt>
                <c:pt idx="9" formatCode="0.00%">
                  <c:v>4.7E-2</c:v>
                </c:pt>
                <c:pt idx="10" formatCode="0.00%">
                  <c:v>9.2999999999999999E-2</c:v>
                </c:pt>
                <c:pt idx="11" formatCode="0.00%">
                  <c:v>7.0000000000000007E-2</c:v>
                </c:pt>
                <c:pt idx="12" formatCode="0.00%">
                  <c:v>2.3E-2</c:v>
                </c:pt>
                <c:pt idx="13" formatCode="0.00%">
                  <c:v>2.3E-2</c:v>
                </c:pt>
                <c:pt idx="14" formatCode="0.00%">
                  <c:v>0</c:v>
                </c:pt>
                <c:pt idx="15" formatCode="0.00%">
                  <c:v>0</c:v>
                </c:pt>
                <c:pt idx="16" formatCode="0.00%">
                  <c:v>2.3E-2</c:v>
                </c:pt>
                <c:pt idx="17" formatCode="0.00%">
                  <c:v>0</c:v>
                </c:pt>
              </c:numCache>
            </c:numRef>
          </c:val>
          <c:extLst xmlns:c16r2="http://schemas.microsoft.com/office/drawing/2015/06/chart">
            <c:ext xmlns:c16="http://schemas.microsoft.com/office/drawing/2014/chart" uri="{C3380CC4-5D6E-409C-BE32-E72D297353CC}">
              <c16:uniqueId val="{00000003-C637-2A4C-B2B3-4049F7908249}"/>
            </c:ext>
          </c:extLst>
        </c:ser>
        <c:ser>
          <c:idx val="6"/>
          <c:order val="6"/>
          <c:tx>
            <c:strRef>
              <c:f>Sheet1!$I$1</c:f>
              <c:strCache>
                <c:ptCount val="1"/>
                <c:pt idx="0">
                  <c:v>ABAC5_7</c:v>
                </c:pt>
              </c:strCache>
            </c:strRef>
          </c:tx>
          <c:spPr>
            <a:solidFill>
              <a:schemeClr val="accent1">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Sheet1!$I$2:$I$19</c:f>
              <c:numCache>
                <c:formatCode>General</c:formatCode>
                <c:ptCount val="18"/>
                <c:pt idx="0" formatCode="0.00%">
                  <c:v>0.187</c:v>
                </c:pt>
                <c:pt idx="1">
                  <c:v>0</c:v>
                </c:pt>
                <c:pt idx="2">
                  <c:v>0</c:v>
                </c:pt>
                <c:pt idx="3" formatCode="0.00%">
                  <c:v>0.14299999999999999</c:v>
                </c:pt>
                <c:pt idx="4" formatCode="0.00%">
                  <c:v>0.16500000000000001</c:v>
                </c:pt>
                <c:pt idx="5" formatCode="0.00%">
                  <c:v>4.3999999999999997E-2</c:v>
                </c:pt>
                <c:pt idx="6" formatCode="0.00%">
                  <c:v>0</c:v>
                </c:pt>
                <c:pt idx="7" formatCode="0.00%">
                  <c:v>0.20899999999999999</c:v>
                </c:pt>
                <c:pt idx="8" formatCode="0.00%">
                  <c:v>8.7999999999999995E-2</c:v>
                </c:pt>
                <c:pt idx="9" formatCode="0.00%">
                  <c:v>2.1999999999999999E-2</c:v>
                </c:pt>
                <c:pt idx="10" formatCode="0.00%">
                  <c:v>7.6999999999999999E-2</c:v>
                </c:pt>
                <c:pt idx="11" formatCode="0.00%">
                  <c:v>3.3000000000000002E-2</c:v>
                </c:pt>
                <c:pt idx="12" formatCode="0.00%">
                  <c:v>2.1999999999999999E-2</c:v>
                </c:pt>
                <c:pt idx="13" formatCode="0.00%">
                  <c:v>0</c:v>
                </c:pt>
                <c:pt idx="14" formatCode="0.00%">
                  <c:v>0</c:v>
                </c:pt>
                <c:pt idx="15" formatCode="0.00%">
                  <c:v>1.0999999999999999E-2</c:v>
                </c:pt>
                <c:pt idx="16" formatCode="0.00%">
                  <c:v>0</c:v>
                </c:pt>
                <c:pt idx="17" formatCode="0.00%">
                  <c:v>0</c:v>
                </c:pt>
              </c:numCache>
            </c:numRef>
          </c:val>
          <c:extLst xmlns:c16r2="http://schemas.microsoft.com/office/drawing/2015/06/chart">
            <c:ext xmlns:c16="http://schemas.microsoft.com/office/drawing/2014/chart" uri="{C3380CC4-5D6E-409C-BE32-E72D297353CC}">
              <c16:uniqueId val="{00000004-C637-2A4C-B2B3-4049F7908249}"/>
            </c:ext>
          </c:extLst>
        </c:ser>
        <c:ser>
          <c:idx val="7"/>
          <c:order val="7"/>
          <c:tx>
            <c:strRef>
              <c:f>Sheet1!$J$1</c:f>
              <c:strCache>
                <c:ptCount val="1"/>
                <c:pt idx="0">
                  <c:v>ABAC5_8</c:v>
                </c:pt>
              </c:strCache>
            </c:strRef>
          </c:tx>
          <c:spPr>
            <a:solidFill>
              <a:schemeClr val="accent2">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Sheet1!$J$2:$J$19</c:f>
              <c:numCache>
                <c:formatCode>0.00%</c:formatCode>
                <c:ptCount val="18"/>
                <c:pt idx="0">
                  <c:v>0.191</c:v>
                </c:pt>
                <c:pt idx="1">
                  <c:v>6.0000000000000001E-3</c:v>
                </c:pt>
                <c:pt idx="2" formatCode="General">
                  <c:v>0</c:v>
                </c:pt>
                <c:pt idx="3">
                  <c:v>0.15</c:v>
                </c:pt>
                <c:pt idx="4">
                  <c:v>0.11600000000000001</c:v>
                </c:pt>
                <c:pt idx="5">
                  <c:v>7.4999999999999997E-2</c:v>
                </c:pt>
                <c:pt idx="6">
                  <c:v>0</c:v>
                </c:pt>
                <c:pt idx="7">
                  <c:v>0.20200000000000001</c:v>
                </c:pt>
                <c:pt idx="8">
                  <c:v>6.4000000000000001E-2</c:v>
                </c:pt>
                <c:pt idx="9">
                  <c:v>3.5000000000000003E-2</c:v>
                </c:pt>
                <c:pt idx="10">
                  <c:v>8.6999999999999994E-2</c:v>
                </c:pt>
                <c:pt idx="11">
                  <c:v>2.9000000000000001E-2</c:v>
                </c:pt>
                <c:pt idx="12">
                  <c:v>3.5000000000000003E-2</c:v>
                </c:pt>
                <c:pt idx="13">
                  <c:v>6.0000000000000001E-3</c:v>
                </c:pt>
                <c:pt idx="14">
                  <c:v>6.0000000000000001E-3</c:v>
                </c:pt>
                <c:pt idx="15">
                  <c:v>0</c:v>
                </c:pt>
                <c:pt idx="16">
                  <c:v>0</c:v>
                </c:pt>
                <c:pt idx="17">
                  <c:v>0</c:v>
                </c:pt>
              </c:numCache>
            </c:numRef>
          </c:val>
          <c:extLst xmlns:c16r2="http://schemas.microsoft.com/office/drawing/2015/06/chart">
            <c:ext xmlns:c16="http://schemas.microsoft.com/office/drawing/2014/chart" uri="{C3380CC4-5D6E-409C-BE32-E72D297353CC}">
              <c16:uniqueId val="{00000005-C637-2A4C-B2B3-4049F7908249}"/>
            </c:ext>
          </c:extLst>
        </c:ser>
        <c:ser>
          <c:idx val="8"/>
          <c:order val="8"/>
          <c:tx>
            <c:strRef>
              <c:f>Sheet1!$K$1</c:f>
              <c:strCache>
                <c:ptCount val="1"/>
                <c:pt idx="0">
                  <c:v>ABAC6_6</c:v>
                </c:pt>
              </c:strCache>
            </c:strRef>
          </c:tx>
          <c:spPr>
            <a:solidFill>
              <a:schemeClr val="accent3">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Sheet1!$K$2:$K$19</c:f>
              <c:numCache>
                <c:formatCode>General</c:formatCode>
                <c:ptCount val="18"/>
                <c:pt idx="0" formatCode="0.00%">
                  <c:v>0.188</c:v>
                </c:pt>
                <c:pt idx="1">
                  <c:v>0</c:v>
                </c:pt>
                <c:pt idx="2">
                  <c:v>0</c:v>
                </c:pt>
                <c:pt idx="3" formatCode="0.00%">
                  <c:v>0.25</c:v>
                </c:pt>
                <c:pt idx="4" formatCode="0.00%">
                  <c:v>0.13800000000000001</c:v>
                </c:pt>
                <c:pt idx="5" formatCode="0.00%">
                  <c:v>6.3E-2</c:v>
                </c:pt>
                <c:pt idx="6" formatCode="0.00%">
                  <c:v>0</c:v>
                </c:pt>
                <c:pt idx="7" formatCode="0.00%">
                  <c:v>0.16300000000000001</c:v>
                </c:pt>
                <c:pt idx="8" formatCode="0.00%">
                  <c:v>2.5000000000000001E-2</c:v>
                </c:pt>
                <c:pt idx="9" formatCode="0.00%">
                  <c:v>2.5000000000000001E-2</c:v>
                </c:pt>
                <c:pt idx="10" formatCode="0.00%">
                  <c:v>7.4999999999999997E-2</c:v>
                </c:pt>
                <c:pt idx="11" formatCode="0.00%">
                  <c:v>0.05</c:v>
                </c:pt>
                <c:pt idx="12" formatCode="0.00%">
                  <c:v>2.5000000000000001E-2</c:v>
                </c:pt>
                <c:pt idx="13" formatCode="0.00%">
                  <c:v>0</c:v>
                </c:pt>
                <c:pt idx="14" formatCode="0.00%">
                  <c:v>0</c:v>
                </c:pt>
                <c:pt idx="15" formatCode="0.00%">
                  <c:v>0</c:v>
                </c:pt>
                <c:pt idx="16" formatCode="0.00%">
                  <c:v>0</c:v>
                </c:pt>
                <c:pt idx="17" formatCode="0.00%">
                  <c:v>0</c:v>
                </c:pt>
              </c:numCache>
            </c:numRef>
          </c:val>
          <c:extLst xmlns:c16r2="http://schemas.microsoft.com/office/drawing/2015/06/chart">
            <c:ext xmlns:c16="http://schemas.microsoft.com/office/drawing/2014/chart" uri="{C3380CC4-5D6E-409C-BE32-E72D297353CC}">
              <c16:uniqueId val="{00000006-C637-2A4C-B2B3-4049F7908249}"/>
            </c:ext>
          </c:extLst>
        </c:ser>
        <c:ser>
          <c:idx val="9"/>
          <c:order val="9"/>
          <c:tx>
            <c:strRef>
              <c:f>Sheet1!$L$1</c:f>
              <c:strCache>
                <c:ptCount val="1"/>
                <c:pt idx="0">
                  <c:v>ABAC6_7</c:v>
                </c:pt>
              </c:strCache>
            </c:strRef>
          </c:tx>
          <c:spPr>
            <a:solidFill>
              <a:schemeClr val="accent4">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Sheet1!$L$2:$L$19</c:f>
              <c:numCache>
                <c:formatCode>General</c:formatCode>
                <c:ptCount val="18"/>
                <c:pt idx="0" formatCode="0.00%">
                  <c:v>0.20799999999999999</c:v>
                </c:pt>
                <c:pt idx="1">
                  <c:v>0</c:v>
                </c:pt>
                <c:pt idx="2">
                  <c:v>0</c:v>
                </c:pt>
                <c:pt idx="3" formatCode="0.00%">
                  <c:v>0.16700000000000001</c:v>
                </c:pt>
                <c:pt idx="4" formatCode="0.00%">
                  <c:v>0.104</c:v>
                </c:pt>
                <c:pt idx="5" formatCode="0.00%">
                  <c:v>6.3E-2</c:v>
                </c:pt>
                <c:pt idx="6" formatCode="0.00%">
                  <c:v>2.1000000000000001E-2</c:v>
                </c:pt>
                <c:pt idx="7" formatCode="0.00%">
                  <c:v>0.20799999999999999</c:v>
                </c:pt>
                <c:pt idx="8" formatCode="0.00%">
                  <c:v>2.1000000000000001E-2</c:v>
                </c:pt>
                <c:pt idx="9" formatCode="0.00%">
                  <c:v>2.1000000000000001E-2</c:v>
                </c:pt>
                <c:pt idx="10" formatCode="0.00%">
                  <c:v>0.125</c:v>
                </c:pt>
                <c:pt idx="11" formatCode="0.00%">
                  <c:v>2.1000000000000001E-2</c:v>
                </c:pt>
                <c:pt idx="12" formatCode="0.00%">
                  <c:v>4.2000000000000003E-2</c:v>
                </c:pt>
                <c:pt idx="13" formatCode="0.00%">
                  <c:v>0</c:v>
                </c:pt>
                <c:pt idx="14" formatCode="0.00%">
                  <c:v>0</c:v>
                </c:pt>
                <c:pt idx="15" formatCode="0.00%">
                  <c:v>0</c:v>
                </c:pt>
                <c:pt idx="16" formatCode="0.00%">
                  <c:v>0</c:v>
                </c:pt>
                <c:pt idx="17" formatCode="0.00%">
                  <c:v>0</c:v>
                </c:pt>
              </c:numCache>
            </c:numRef>
          </c:val>
          <c:extLst xmlns:c16r2="http://schemas.microsoft.com/office/drawing/2015/06/chart">
            <c:ext xmlns:c16="http://schemas.microsoft.com/office/drawing/2014/chart" uri="{C3380CC4-5D6E-409C-BE32-E72D297353CC}">
              <c16:uniqueId val="{00000007-C637-2A4C-B2B3-4049F7908249}"/>
            </c:ext>
          </c:extLst>
        </c:ser>
        <c:ser>
          <c:idx val="10"/>
          <c:order val="10"/>
          <c:tx>
            <c:strRef>
              <c:f>Sheet1!$M$1</c:f>
              <c:strCache>
                <c:ptCount val="1"/>
                <c:pt idx="0">
                  <c:v>ABGC</c:v>
                </c:pt>
              </c:strCache>
            </c:strRef>
          </c:tx>
          <c:spPr>
            <a:solidFill>
              <a:schemeClr val="accent5">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Sheet1!$M$2:$M$19</c:f>
              <c:numCache>
                <c:formatCode>General</c:formatCode>
                <c:ptCount val="18"/>
                <c:pt idx="0" formatCode="0.00%">
                  <c:v>0.246</c:v>
                </c:pt>
                <c:pt idx="1">
                  <c:v>0</c:v>
                </c:pt>
                <c:pt idx="2">
                  <c:v>0</c:v>
                </c:pt>
                <c:pt idx="3" formatCode="0.00%">
                  <c:v>0.158</c:v>
                </c:pt>
                <c:pt idx="4" formatCode="0.00%">
                  <c:v>0.123</c:v>
                </c:pt>
                <c:pt idx="5" formatCode="0.00%">
                  <c:v>5.2999999999999999E-2</c:v>
                </c:pt>
                <c:pt idx="6" formatCode="0.00%">
                  <c:v>0</c:v>
                </c:pt>
                <c:pt idx="7" formatCode="0.00%">
                  <c:v>0.105</c:v>
                </c:pt>
                <c:pt idx="8" formatCode="0.00%">
                  <c:v>1.7999999999999999E-2</c:v>
                </c:pt>
                <c:pt idx="9" formatCode="0.00%">
                  <c:v>5.2999999999999999E-2</c:v>
                </c:pt>
                <c:pt idx="10" formatCode="0.00%">
                  <c:v>8.7999999999999995E-2</c:v>
                </c:pt>
                <c:pt idx="11" formatCode="0.00%">
                  <c:v>5.2999999999999999E-2</c:v>
                </c:pt>
                <c:pt idx="12" formatCode="0.00%">
                  <c:v>8.7999999999999995E-2</c:v>
                </c:pt>
                <c:pt idx="13" formatCode="0.00%">
                  <c:v>1.7999999999999999E-2</c:v>
                </c:pt>
                <c:pt idx="14" formatCode="0.00%">
                  <c:v>0</c:v>
                </c:pt>
                <c:pt idx="15" formatCode="0.00%">
                  <c:v>0</c:v>
                </c:pt>
                <c:pt idx="16" formatCode="0.00%">
                  <c:v>0</c:v>
                </c:pt>
                <c:pt idx="17" formatCode="0.00%">
                  <c:v>0</c:v>
                </c:pt>
              </c:numCache>
            </c:numRef>
          </c:val>
          <c:extLst xmlns:c16r2="http://schemas.microsoft.com/office/drawing/2015/06/chart">
            <c:ext xmlns:c16="http://schemas.microsoft.com/office/drawing/2014/chart" uri="{C3380CC4-5D6E-409C-BE32-E72D297353CC}">
              <c16:uniqueId val="{00000008-C637-2A4C-B2B3-4049F7908249}"/>
            </c:ext>
          </c:extLst>
        </c:ser>
        <c:ser>
          <c:idx val="11"/>
          <c:order val="11"/>
          <c:tx>
            <c:strRef>
              <c:f>Sheet1!$N$1</c:f>
              <c:strCache>
                <c:ptCount val="1"/>
                <c:pt idx="0">
                  <c:v>GBAC</c:v>
                </c:pt>
              </c:strCache>
            </c:strRef>
          </c:tx>
          <c:spPr>
            <a:solidFill>
              <a:schemeClr val="accent6">
                <a:lumMod val="60000"/>
              </a:schemeClr>
            </a:solidFill>
            <a:ln>
              <a:noFill/>
            </a:ln>
            <a:effectLst/>
          </c:spPr>
          <c:invertIfNegative val="0"/>
          <c:cat>
            <c:strRef>
              <c:f>Sheet1!$B$2:$B$19</c:f>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f>Sheet1!$N$2:$N$19</c:f>
              <c:numCache>
                <c:formatCode>0.00%</c:formatCode>
                <c:ptCount val="18"/>
                <c:pt idx="0">
                  <c:v>0.22</c:v>
                </c:pt>
                <c:pt idx="1">
                  <c:v>0.02</c:v>
                </c:pt>
                <c:pt idx="2">
                  <c:v>0.02</c:v>
                </c:pt>
                <c:pt idx="3">
                  <c:v>0.12</c:v>
                </c:pt>
                <c:pt idx="4">
                  <c:v>0.16</c:v>
                </c:pt>
                <c:pt idx="5">
                  <c:v>0.02</c:v>
                </c:pt>
                <c:pt idx="6">
                  <c:v>0.04</c:v>
                </c:pt>
                <c:pt idx="7">
                  <c:v>0.18</c:v>
                </c:pt>
                <c:pt idx="8">
                  <c:v>0.06</c:v>
                </c:pt>
                <c:pt idx="9">
                  <c:v>0.08</c:v>
                </c:pt>
                <c:pt idx="10">
                  <c:v>0.02</c:v>
                </c:pt>
                <c:pt idx="11">
                  <c:v>0.06</c:v>
                </c:pt>
                <c:pt idx="12">
                  <c:v>0</c:v>
                </c:pt>
                <c:pt idx="13">
                  <c:v>0</c:v>
                </c:pt>
                <c:pt idx="14">
                  <c:v>0</c:v>
                </c:pt>
                <c:pt idx="15">
                  <c:v>0</c:v>
                </c:pt>
                <c:pt idx="16">
                  <c:v>0</c:v>
                </c:pt>
                <c:pt idx="17">
                  <c:v>0</c:v>
                </c:pt>
              </c:numCache>
            </c:numRef>
          </c:val>
          <c:extLst xmlns:c16r2="http://schemas.microsoft.com/office/drawing/2015/06/chart">
            <c:ext xmlns:c16="http://schemas.microsoft.com/office/drawing/2014/chart" uri="{C3380CC4-5D6E-409C-BE32-E72D297353CC}">
              <c16:uniqueId val="{00000009-C637-2A4C-B2B3-4049F7908249}"/>
            </c:ext>
          </c:extLst>
        </c:ser>
        <c:dLbls>
          <c:showLegendKey val="0"/>
          <c:showVal val="0"/>
          <c:showCatName val="0"/>
          <c:showSerName val="0"/>
          <c:showPercent val="0"/>
          <c:showBubbleSize val="0"/>
        </c:dLbls>
        <c:gapWidth val="150"/>
        <c:overlap val="100"/>
        <c:axId val="380224440"/>
        <c:axId val="380226008"/>
        <c:extLst xmlns:c16r2="http://schemas.microsoft.com/office/drawing/2015/06/chart">
          <c:ext xmlns:c15="http://schemas.microsoft.com/office/drawing/2012/chart" uri="{02D57815-91ED-43cb-92C2-25804820EDAC}">
            <c15:filteredBarSeries>
              <c15:ser>
                <c:idx val="0"/>
                <c:order val="0"/>
                <c:tx>
                  <c:strRef>
                    <c:extLst xmlns:c16r2="http://schemas.microsoft.com/office/drawing/2015/06/chart">
                      <c:ext uri="{02D57815-91ED-43cb-92C2-25804820EDAC}">
                        <c15:formulaRef>
                          <c15:sqref>Sheet1!$C$1</c15:sqref>
                        </c15:formulaRef>
                      </c:ext>
                    </c:extLst>
                    <c:strCache>
                      <c:ptCount val="1"/>
                    </c:strCache>
                  </c:strRef>
                </c:tx>
                <c:spPr>
                  <a:solidFill>
                    <a:schemeClr val="accent1"/>
                  </a:solidFill>
                  <a:ln>
                    <a:noFill/>
                  </a:ln>
                  <a:effectLst/>
                </c:spPr>
                <c:invertIfNegative val="0"/>
                <c:cat>
                  <c:strRef>
                    <c:extLst xmlns:c16r2="http://schemas.microsoft.com/office/drawing/2015/06/chart">
                      <c:ext uri="{02D57815-91ED-43cb-92C2-25804820EDAC}">
                        <c15:formulaRef>
                          <c15:sqref>Sheet1!$B$2:$B$19</c15:sqref>
                        </c15:formulaRef>
                      </c:ext>
                    </c:extLst>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extLst xmlns:c16r2="http://schemas.microsoft.com/office/drawing/2015/06/chart">
                      <c:ext uri="{02D57815-91ED-43cb-92C2-25804820EDAC}">
                        <c15:formulaRef>
                          <c15:sqref>Sheet1!$C$2:$C$19</c15:sqref>
                        </c15:formulaRef>
                      </c:ext>
                    </c:extLst>
                    <c:numCache>
                      <c:formatCode>General</c:formatCode>
                      <c:ptCount val="18"/>
                    </c:numCache>
                  </c:numRef>
                </c:val>
                <c:extLst xmlns:c16r2="http://schemas.microsoft.com/office/drawing/2015/06/chart">
                  <c:ext xmlns:c16="http://schemas.microsoft.com/office/drawing/2014/chart" uri="{C3380CC4-5D6E-409C-BE32-E72D297353CC}">
                    <c16:uniqueId val="{0000000A-C637-2A4C-B2B3-4049F7908249}"/>
                  </c:ext>
                </c:extLst>
              </c15:ser>
            </c15:filteredBarSeries>
            <c15:filteredBarSeries>
              <c15:ser>
                <c:idx val="1"/>
                <c:order val="1"/>
                <c:tx>
                  <c:strRef>
                    <c:extLst xmlns:c16r2="http://schemas.microsoft.com/office/drawing/2015/06/chart" xmlns:c15="http://schemas.microsoft.com/office/drawing/2012/chart">
                      <c:ext xmlns:c15="http://schemas.microsoft.com/office/drawing/2012/chart" uri="{02D57815-91ED-43cb-92C2-25804820EDAC}">
                        <c15:formulaRef>
                          <c15:sqref>Sheet1!$D$1</c15:sqref>
                        </c15:formulaRef>
                      </c:ext>
                    </c:extLst>
                    <c:strCache>
                      <c:ptCount val="1"/>
                    </c:strCache>
                  </c:strRef>
                </c:tx>
                <c:spPr>
                  <a:solidFill>
                    <a:schemeClr val="accent2"/>
                  </a:solidFill>
                  <a:ln>
                    <a:no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Sheet1!$B$2:$B$19</c15:sqref>
                        </c15:formulaRef>
                      </c:ext>
                    </c:extLst>
                    <c:strCache>
                      <c:ptCount val="18"/>
                      <c:pt idx="0">
                        <c:v>transporter (PC00227)</c:v>
                      </c:pt>
                      <c:pt idx="1">
                        <c:v>membrane traffic protein (PC00150)</c:v>
                      </c:pt>
                      <c:pt idx="2">
                        <c:v>chaperone (PC00072)</c:v>
                      </c:pt>
                      <c:pt idx="3">
                        <c:v>hydrolase (PC00121)</c:v>
                      </c:pt>
                      <c:pt idx="4">
                        <c:v>oxidoreductase (PC00176)</c:v>
                      </c:pt>
                      <c:pt idx="5">
                        <c:v>lyase (PC00144)</c:v>
                      </c:pt>
                      <c:pt idx="6">
                        <c:v>transfer/carrier protein (PC00219)</c:v>
                      </c:pt>
                      <c:pt idx="7">
                        <c:v>transferase (PC00220)</c:v>
                      </c:pt>
                      <c:pt idx="8">
                        <c:v>transcription factor (PC00218)</c:v>
                      </c:pt>
                      <c:pt idx="9">
                        <c:v>ligase (PC00142)</c:v>
                      </c:pt>
                      <c:pt idx="10">
                        <c:v>nucleic acid binding (PC00171)</c:v>
                      </c:pt>
                      <c:pt idx="11">
                        <c:v>isomerase (PC00135)</c:v>
                      </c:pt>
                      <c:pt idx="12">
                        <c:v>enzyme modulator (PC00095)</c:v>
                      </c:pt>
                      <c:pt idx="13">
                        <c:v>structural protein (PC00211)</c:v>
                      </c:pt>
                      <c:pt idx="14">
                        <c:v>defense/immunity protein (PC00090)</c:v>
                      </c:pt>
                      <c:pt idx="15">
                        <c:v>receptor (PC00197)</c:v>
                      </c:pt>
                      <c:pt idx="16">
                        <c:v>cytoskeletal protein (PC00085)</c:v>
                      </c:pt>
                      <c:pt idx="17">
                        <c:v>calcium-binding protein (PC00060)</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Sheet1!$D$2:$D$19</c15:sqref>
                        </c15:formulaRef>
                      </c:ext>
                    </c:extLst>
                    <c:numCache>
                      <c:formatCode>General</c:formatCode>
                      <c:ptCount val="18"/>
                    </c:numCache>
                  </c:numRef>
                </c:val>
                <c:extLst xmlns:c16r2="http://schemas.microsoft.com/office/drawing/2015/06/chart" xmlns:c15="http://schemas.microsoft.com/office/drawing/2012/chart">
                  <c:ext xmlns:c16="http://schemas.microsoft.com/office/drawing/2014/chart" uri="{C3380CC4-5D6E-409C-BE32-E72D297353CC}">
                    <c16:uniqueId val="{0000000B-C637-2A4C-B2B3-4049F7908249}"/>
                  </c:ext>
                </c:extLst>
              </c15:ser>
            </c15:filteredBarSeries>
          </c:ext>
        </c:extLst>
      </c:barChart>
      <c:catAx>
        <c:axId val="380224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26008"/>
        <c:crosses val="autoZero"/>
        <c:auto val="1"/>
        <c:lblAlgn val="ctr"/>
        <c:lblOffset val="100"/>
        <c:noMultiLvlLbl val="0"/>
      </c:catAx>
      <c:valAx>
        <c:axId val="380226008"/>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24440"/>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7-12T15:16:18.377"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E785AD-9F45-9F42-82BA-070F9FA4930B}" type="datetimeFigureOut">
              <a:rPr lang="en-US" smtClean="0"/>
              <a:t>7/19/2019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1AA1D0-5EE3-2148-BFC3-F547832603E2}" type="slidenum">
              <a:rPr lang="en-US" smtClean="0"/>
              <a:t>‹#›</a:t>
            </a:fld>
            <a:endParaRPr lang="en-US"/>
          </a:p>
        </p:txBody>
      </p:sp>
    </p:spTree>
    <p:extLst>
      <p:ext uri="{BB962C8B-B14F-4D97-AF65-F5344CB8AC3E}">
        <p14:creationId xmlns:p14="http://schemas.microsoft.com/office/powerpoint/2010/main" val="3955994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61553-ED6B-024C-B0B7-13D738F5EC38}" type="datetimeFigureOut">
              <a:rPr lang="en-US" smtClean="0"/>
              <a:t>7/19/2019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1A87B-7026-7E43-8AF1-E90E38927D96}" type="slidenum">
              <a:rPr lang="en-US" smtClean="0"/>
              <a:t>‹#›</a:t>
            </a:fld>
            <a:endParaRPr lang="en-US"/>
          </a:p>
        </p:txBody>
      </p:sp>
    </p:spTree>
    <p:extLst>
      <p:ext uri="{BB962C8B-B14F-4D97-AF65-F5344CB8AC3E}">
        <p14:creationId xmlns:p14="http://schemas.microsoft.com/office/powerpoint/2010/main" val="36762702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topics/medicine-and-dentistry/mutation-rat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the last part of my talk, I want to share with you a new method I am </a:t>
            </a:r>
            <a:r>
              <a:rPr lang="en-US" b="1" baseline="0" dirty="0"/>
              <a:t>developing to sequence entire lineages with single generation resolution.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Understanding the fundamentals of Evolution</a:t>
            </a:r>
            <a:r>
              <a:rPr lang="en-US" b="0" baseline="0" dirty="0"/>
              <a:t> is absolutely crucial </a:t>
            </a:r>
            <a:r>
              <a:rPr lang="en-US" b="1" baseline="0" dirty="0"/>
              <a:t>to combating antibiotic resistance</a:t>
            </a:r>
            <a:r>
              <a:rPr lang="en-US" b="0"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Especially the biology of </a:t>
            </a:r>
            <a:r>
              <a:rPr lang="en-US" b="1" baseline="0" dirty="0" err="1"/>
              <a:t>hypermutators</a:t>
            </a:r>
            <a:r>
              <a:rPr lang="en-US" b="0"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Hard to measure </a:t>
            </a:r>
            <a:r>
              <a:rPr lang="en-US" baseline="0" dirty="0"/>
              <a:t>– in the </a:t>
            </a:r>
            <a:r>
              <a:rPr lang="en-US" baseline="0" dirty="0" err="1"/>
              <a:t>absense</a:t>
            </a:r>
            <a:r>
              <a:rPr lang="en-US" baseline="0" dirty="0"/>
              <a:t> of selection force, they </a:t>
            </a:r>
            <a:r>
              <a:rPr lang="en-US" b="1" baseline="0" dirty="0"/>
              <a:t>exist in small quantities and we can only see mutations that get fixed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Hypermutator</a:t>
            </a:r>
            <a:r>
              <a:rPr lang="en-US" baseline="0" dirty="0"/>
              <a:t> </a:t>
            </a:r>
            <a:r>
              <a:rPr lang="en-US" baseline="0" dirty="0" err="1" smtClean="0"/>
              <a:t>signall</a:t>
            </a:r>
            <a:r>
              <a:rPr lang="en-US" baseline="0" dirty="0" smtClean="0"/>
              <a:t> </a:t>
            </a:r>
            <a:r>
              <a:rPr lang="en-US" baseline="0" dirty="0"/>
              <a:t>gets averaged </a:t>
            </a:r>
            <a:r>
              <a:rPr lang="en-US" baseline="0" dirty="0" smtClean="0"/>
              <a:t>out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Little is known – especially time correlated mutation and rates.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need to single cell </a:t>
            </a:r>
            <a:r>
              <a:rPr lang="en-US" baseline="0" dirty="0" smtClean="0"/>
              <a:t>sequence </a:t>
            </a:r>
            <a:r>
              <a:rPr lang="en-US" baseline="0" dirty="0"/>
              <a:t>entire families with high mutation detection at every generation</a:t>
            </a:r>
          </a:p>
        </p:txBody>
      </p:sp>
      <p:sp>
        <p:nvSpPr>
          <p:cNvPr id="4" name="Slide Number Placeholder 3"/>
          <p:cNvSpPr>
            <a:spLocks noGrp="1"/>
          </p:cNvSpPr>
          <p:nvPr>
            <p:ph type="sldNum" sz="quarter" idx="10"/>
          </p:nvPr>
        </p:nvSpPr>
        <p:spPr/>
        <p:txBody>
          <a:bodyPr/>
          <a:lstStyle/>
          <a:p>
            <a:fld id="{9B91A87B-7026-7E43-8AF1-E90E38927D96}" type="slidenum">
              <a:rPr lang="en-US" smtClean="0"/>
              <a:t>1</a:t>
            </a:fld>
            <a:endParaRPr lang="en-US"/>
          </a:p>
        </p:txBody>
      </p:sp>
    </p:spTree>
    <p:extLst>
      <p:ext uri="{BB962C8B-B14F-4D97-AF65-F5344CB8AC3E}">
        <p14:creationId xmlns:p14="http://schemas.microsoft.com/office/powerpoint/2010/main" val="384935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Broader mutation spectrum</a:t>
            </a:r>
          </a:p>
        </p:txBody>
      </p:sp>
      <p:sp>
        <p:nvSpPr>
          <p:cNvPr id="4" name="Slide Number Placeholder 3"/>
          <p:cNvSpPr>
            <a:spLocks noGrp="1"/>
          </p:cNvSpPr>
          <p:nvPr>
            <p:ph type="sldNum" sz="quarter" idx="10"/>
          </p:nvPr>
        </p:nvSpPr>
        <p:spPr/>
        <p:txBody>
          <a:bodyPr/>
          <a:lstStyle/>
          <a:p>
            <a:fld id="{9B91A87B-7026-7E43-8AF1-E90E38927D96}" type="slidenum">
              <a:rPr lang="en-US" smtClean="0"/>
              <a:t>10</a:t>
            </a:fld>
            <a:endParaRPr lang="en-US"/>
          </a:p>
        </p:txBody>
      </p:sp>
    </p:spTree>
    <p:extLst>
      <p:ext uri="{BB962C8B-B14F-4D97-AF65-F5344CB8AC3E}">
        <p14:creationId xmlns:p14="http://schemas.microsoft.com/office/powerpoint/2010/main" val="2544424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11</a:t>
            </a:fld>
            <a:endParaRPr lang="en-US"/>
          </a:p>
        </p:txBody>
      </p:sp>
    </p:spTree>
    <p:extLst>
      <p:ext uri="{BB962C8B-B14F-4D97-AF65-F5344CB8AC3E}">
        <p14:creationId xmlns:p14="http://schemas.microsoft.com/office/powerpoint/2010/main" val="411339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https://www.sciencedirect.com/topics/medicine-and-dentistry/mutation-rate</a:t>
            </a:r>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21</a:t>
            </a:fld>
            <a:endParaRPr lang="en-US"/>
          </a:p>
        </p:txBody>
      </p:sp>
    </p:spTree>
    <p:extLst>
      <p:ext uri="{BB962C8B-B14F-4D97-AF65-F5344CB8AC3E}">
        <p14:creationId xmlns:p14="http://schemas.microsoft.com/office/powerpoint/2010/main" val="55607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My approach is simp</a:t>
            </a:r>
            <a:r>
              <a:rPr lang="en-US" baseline="0" dirty="0"/>
              <a:t>le – start from </a:t>
            </a:r>
            <a:r>
              <a:rPr lang="en-US" b="1" baseline="0" dirty="0"/>
              <a:t>one hypermutating </a:t>
            </a:r>
            <a:r>
              <a:rPr lang="en-US" baseline="0" dirty="0"/>
              <a:t>cell, let it </a:t>
            </a:r>
            <a:r>
              <a:rPr lang="en-US" b="1" baseline="0" dirty="0"/>
              <a:t>grow</a:t>
            </a:r>
            <a:r>
              <a:rPr lang="en-US" baseline="0" dirty="0"/>
              <a:t> to a population, </a:t>
            </a:r>
            <a:r>
              <a:rPr lang="en-US" b="1" baseline="0" dirty="0"/>
              <a:t>separate</a:t>
            </a:r>
            <a:r>
              <a:rPr lang="en-US" baseline="0" dirty="0"/>
              <a:t> every single daughter cell and </a:t>
            </a:r>
            <a:r>
              <a:rPr lang="en-US" b="1" baseline="0" dirty="0"/>
              <a:t>sequence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After sequencing, the mutations in each daughter strain can be used to bioinformatically construct the pedigree tree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a:t>Sequencing is not perfect - With the pedigree tree, we can beat the sequencing error by </a:t>
            </a:r>
            <a:r>
              <a:rPr lang="en-US" b="1" baseline="0" dirty="0"/>
              <a:t>only calling variants co-</a:t>
            </a:r>
            <a:r>
              <a:rPr lang="en-US" b="1" baseline="0" dirty="0" err="1"/>
              <a:t>occuring</a:t>
            </a:r>
            <a:r>
              <a:rPr lang="en-US" b="1" baseline="0" dirty="0"/>
              <a:t> in daughter strains sharing the same parent</a:t>
            </a:r>
            <a:r>
              <a:rPr lang="en-US" baseline="0" dirty="0"/>
              <a:t>. For example, the </a:t>
            </a:r>
            <a:r>
              <a:rPr lang="en-US" b="1" baseline="0" dirty="0"/>
              <a:t>X denotes sequencing errors and the solid boxes are true mutations</a:t>
            </a:r>
            <a:r>
              <a:rPr lang="en-US" baseline="0" dirty="0"/>
              <a:t>.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a:t>probability for sequencing errors to occur on the same loci between different samples is exponentially lower than real mutations. </a:t>
            </a:r>
          </a:p>
          <a:p>
            <a:r>
              <a:rPr lang="en-US" baseline="0" dirty="0"/>
              <a:t>Sequencing error = sequencing error rate2</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likely hood that the mutation twice (mutation / genome size )^2 </a:t>
            </a:r>
          </a:p>
          <a:p>
            <a:endParaRPr lang="en-US" baseline="0" dirty="0" smtClean="0"/>
          </a:p>
          <a:p>
            <a:r>
              <a:rPr lang="en-US" altLang="zh-CN" baseline="0" dirty="0" smtClean="0"/>
              <a:t>----------------------------------------------------------------</a:t>
            </a:r>
          </a:p>
          <a:p>
            <a:r>
              <a:rPr lang="en-US" baseline="0" dirty="0" smtClean="0">
                <a:solidFill>
                  <a:srgbClr val="FF0000"/>
                </a:solidFill>
              </a:rPr>
              <a:t>??? </a:t>
            </a:r>
            <a:r>
              <a:rPr lang="en-US" b="1" baseline="0" dirty="0" smtClean="0">
                <a:solidFill>
                  <a:srgbClr val="FF0000"/>
                </a:solidFill>
              </a:rPr>
              <a:t>sequencing errors  != mutation: why 2 solid boxes? 2 errors don’t mean the mutation?</a:t>
            </a:r>
          </a:p>
          <a:p>
            <a:r>
              <a:rPr lang="en-US" b="1" baseline="0" dirty="0" smtClean="0">
                <a:solidFill>
                  <a:srgbClr val="FF0000"/>
                </a:solidFill>
              </a:rPr>
              <a:t>??? Why the </a:t>
            </a:r>
            <a:r>
              <a:rPr lang="en-US" b="1" baseline="0" dirty="0" err="1" smtClean="0">
                <a:solidFill>
                  <a:srgbClr val="FF0000"/>
                </a:solidFill>
              </a:rPr>
              <a:t>seq</a:t>
            </a:r>
            <a:r>
              <a:rPr lang="en-US" b="1" baseline="0" dirty="0" smtClean="0">
                <a:solidFill>
                  <a:srgbClr val="FF0000"/>
                </a:solidFill>
              </a:rPr>
              <a:t> error rate getting smaller?</a:t>
            </a:r>
          </a:p>
          <a:p>
            <a:r>
              <a:rPr lang="en-US" b="1" baseline="0" dirty="0" smtClean="0">
                <a:solidFill>
                  <a:srgbClr val="FF0000"/>
                </a:solidFill>
              </a:rPr>
              <a:t>??? The Blue boxes: efficiency is higher than before? Means easier to detect the mutation?</a:t>
            </a:r>
          </a:p>
          <a:p>
            <a:r>
              <a:rPr lang="en-US" baseline="0" dirty="0" smtClean="0"/>
              <a:t>??? Mutation mean there is must be error afterwards?</a:t>
            </a:r>
          </a:p>
          <a:p>
            <a:r>
              <a:rPr lang="en-US" baseline="0" dirty="0" smtClean="0"/>
              <a:t>??? </a:t>
            </a:r>
            <a:r>
              <a:rPr lang="en-US" sz="1200" b="0" i="0" kern="1200" dirty="0" smtClean="0">
                <a:solidFill>
                  <a:schemeClr val="tx1"/>
                </a:solidFill>
                <a:effectLst/>
                <a:latin typeface="+mn-lt"/>
                <a:ea typeface="+mn-ea"/>
                <a:cs typeface="+mn-cs"/>
              </a:rPr>
              <a:t>highlight shared variants; highlight unique variants. </a:t>
            </a:r>
            <a:endParaRPr lang="en-US" baseline="0" dirty="0" smtClean="0"/>
          </a:p>
          <a:p>
            <a:endParaRPr lang="en-US" baseline="0" dirty="0"/>
          </a:p>
        </p:txBody>
      </p:sp>
      <p:sp>
        <p:nvSpPr>
          <p:cNvPr id="4" name="Slide Number Placeholder 3"/>
          <p:cNvSpPr>
            <a:spLocks noGrp="1"/>
          </p:cNvSpPr>
          <p:nvPr>
            <p:ph type="sldNum" sz="quarter" idx="10"/>
          </p:nvPr>
        </p:nvSpPr>
        <p:spPr/>
        <p:txBody>
          <a:bodyPr/>
          <a:lstStyle/>
          <a:p>
            <a:fld id="{9B91A87B-7026-7E43-8AF1-E90E38927D96}" type="slidenum">
              <a:rPr lang="en-US" smtClean="0"/>
              <a:t>2</a:t>
            </a:fld>
            <a:endParaRPr lang="en-US"/>
          </a:p>
        </p:txBody>
      </p:sp>
    </p:spTree>
    <p:extLst>
      <p:ext uri="{BB962C8B-B14F-4D97-AF65-F5344CB8AC3E}">
        <p14:creationId xmlns:p14="http://schemas.microsoft.com/office/powerpoint/2010/main" val="269932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1" baseline="0" dirty="0"/>
              <a:t>To sort single bacteria cells in population size of under 1000 cells</a:t>
            </a:r>
            <a:r>
              <a:rPr lang="en-US" b="0" baseline="0" dirty="0"/>
              <a:t>, m</a:t>
            </a:r>
            <a:r>
              <a:rPr lang="en-US" baseline="0" dirty="0"/>
              <a:t>y approach is to use statistical loading where the </a:t>
            </a:r>
            <a:r>
              <a:rPr lang="en-US" b="1" baseline="0" dirty="0"/>
              <a:t>entire lineage can be split across one </a:t>
            </a:r>
            <a:r>
              <a:rPr lang="en-US" b="1" baseline="0" dirty="0" err="1"/>
              <a:t>microwell</a:t>
            </a:r>
            <a:r>
              <a:rPr lang="en-US" b="1" baseline="0" dirty="0"/>
              <a:t> plate</a:t>
            </a:r>
            <a:r>
              <a:rPr lang="en-US" baseline="0" dirty="0" smtClean="0"/>
              <a:t>.</a:t>
            </a:r>
          </a:p>
          <a:p>
            <a:r>
              <a:rPr lang="en-US" baseline="0" dirty="0" smtClean="0"/>
              <a:t> </a:t>
            </a:r>
            <a:r>
              <a:rPr lang="en-US" baseline="0" dirty="0"/>
              <a:t>I start by inoculating single cells in each well of a 96 well plate using </a:t>
            </a:r>
            <a:r>
              <a:rPr lang="en-US" baseline="0" dirty="0" smtClean="0"/>
              <a:t>FACS. </a:t>
            </a:r>
            <a:r>
              <a:rPr lang="en-US" baseline="0" dirty="0"/>
              <a:t>After growing each cell for X number of generations, </a:t>
            </a:r>
            <a:r>
              <a:rPr lang="en-US" b="1" baseline="0" dirty="0"/>
              <a:t>a well that contains an entire lineage of cells is split into 384 well plates so that each well has statistically zero or one cell</a:t>
            </a:r>
            <a:r>
              <a:rPr lang="en-US" baseline="0" dirty="0"/>
              <a:t>. </a:t>
            </a:r>
            <a:endParaRPr lang="en-US" baseline="0" dirty="0" smtClean="0"/>
          </a:p>
          <a:p>
            <a:endParaRPr lang="en-US" baseline="0" dirty="0" smtClean="0"/>
          </a:p>
          <a:p>
            <a:r>
              <a:rPr lang="en-US" baseline="0" dirty="0" smtClean="0"/>
              <a:t>For </a:t>
            </a:r>
            <a:r>
              <a:rPr lang="en-US" baseline="0" dirty="0"/>
              <a:t>example, after </a:t>
            </a:r>
            <a:r>
              <a:rPr lang="en-US" b="1" baseline="0" dirty="0"/>
              <a:t>5 generations of growth, each member of the family of 32 cells will be loaded into 32 we</a:t>
            </a:r>
            <a:r>
              <a:rPr lang="en-US" baseline="0" dirty="0"/>
              <a:t>lls in the 384 well plates  and the rest of the wells will be empty. These 384 well plates are then incubated overnight, then the growth rate measured and whole genome sequenced. </a:t>
            </a:r>
            <a:r>
              <a:rPr lang="en-US" b="1" baseline="0" dirty="0"/>
              <a:t>To validate this method</a:t>
            </a:r>
            <a:r>
              <a:rPr lang="en-US" baseline="0" dirty="0"/>
              <a:t>, I varied the number of generations before splitting families into 384 well plates. As you can see from this plot, </a:t>
            </a:r>
            <a:r>
              <a:rPr lang="en-US" b="1" baseline="0" dirty="0"/>
              <a:t>at 5 generations, around 30 </a:t>
            </a:r>
            <a:r>
              <a:rPr lang="en-US" baseline="0" dirty="0"/>
              <a:t>or so wells were loaded with cells, in contrast to </a:t>
            </a:r>
            <a:r>
              <a:rPr lang="en-US" b="1" baseline="0" dirty="0"/>
              <a:t>two, four, and</a:t>
            </a:r>
            <a:r>
              <a:rPr lang="en-US" baseline="0" dirty="0"/>
              <a:t> </a:t>
            </a:r>
            <a:r>
              <a:rPr lang="en-US" b="1" baseline="0" dirty="0"/>
              <a:t>hundreds of wells with one, two, and 9 generations of growth, respectively</a:t>
            </a:r>
            <a:r>
              <a:rPr lang="en-US" baseline="0" dirty="0"/>
              <a:t>.</a:t>
            </a:r>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3</a:t>
            </a:fld>
            <a:endParaRPr lang="en-US"/>
          </a:p>
        </p:txBody>
      </p:sp>
    </p:spTree>
    <p:extLst>
      <p:ext uri="{BB962C8B-B14F-4D97-AF65-F5344CB8AC3E}">
        <p14:creationId xmlns:p14="http://schemas.microsoft.com/office/powerpoint/2010/main" val="44206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a:t>
            </a:r>
            <a:r>
              <a:rPr lang="en-US" baseline="0" dirty="0"/>
              <a:t> </a:t>
            </a:r>
            <a:r>
              <a:rPr lang="en-US" baseline="0" dirty="0" err="1"/>
              <a:t>informatically</a:t>
            </a:r>
            <a:r>
              <a:rPr lang="en-US" baseline="0" dirty="0"/>
              <a:t> reconstruct the phylogenetic tree, the genomes of each cell has to be different from each other</a:t>
            </a:r>
            <a:r>
              <a:rPr lang="en-US" baseline="0" dirty="0" smtClean="0"/>
              <a:t>,</a:t>
            </a:r>
          </a:p>
          <a:p>
            <a:r>
              <a:rPr lang="en-US" baseline="0" dirty="0" smtClean="0"/>
              <a:t> </a:t>
            </a:r>
            <a:r>
              <a:rPr lang="en-US" baseline="0" dirty="0"/>
              <a:t>so</a:t>
            </a:r>
            <a:r>
              <a:rPr lang="en-US" dirty="0"/>
              <a:t> we</a:t>
            </a:r>
            <a:r>
              <a:rPr lang="en-US" baseline="0" dirty="0"/>
              <a:t> need at least one mutation per generation</a:t>
            </a:r>
          </a:p>
          <a:p>
            <a:r>
              <a:rPr lang="en-US" baseline="0" dirty="0"/>
              <a:t>we used a </a:t>
            </a:r>
            <a:r>
              <a:rPr lang="en-US" baseline="0" dirty="0" err="1"/>
              <a:t>hypermutating</a:t>
            </a:r>
            <a:r>
              <a:rPr lang="en-US" baseline="0" dirty="0"/>
              <a:t> marine microbe, vibrio </a:t>
            </a:r>
            <a:r>
              <a:rPr lang="en-US" baseline="0" dirty="0" err="1"/>
              <a:t>splendidus</a:t>
            </a:r>
            <a:r>
              <a:rPr lang="en-US" baseline="0" dirty="0"/>
              <a:t> 12b01 evolved through selection by Eric </a:t>
            </a:r>
            <a:r>
              <a:rPr lang="en-US" baseline="0" dirty="0" err="1"/>
              <a:t>Alm’s</a:t>
            </a:r>
            <a:r>
              <a:rPr lang="en-US" baseline="0" dirty="0"/>
              <a:t> lab at MIT. This strain has a damaged </a:t>
            </a:r>
            <a:r>
              <a:rPr lang="en-US" baseline="0" dirty="0" err="1"/>
              <a:t>MutS</a:t>
            </a:r>
            <a:r>
              <a:rPr lang="en-US" baseline="0" dirty="0"/>
              <a:t> gene due to the removal of a mobile gene element flanking the </a:t>
            </a:r>
            <a:r>
              <a:rPr lang="en-US" baseline="0" dirty="0" err="1"/>
              <a:t>MutS</a:t>
            </a:r>
            <a:r>
              <a:rPr lang="en-US" baseline="0" dirty="0"/>
              <a:t> gene. The discovery study showed that this strains gets 3-5 </a:t>
            </a:r>
            <a:r>
              <a:rPr lang="en-US" baseline="0" dirty="0" err="1"/>
              <a:t>snps</a:t>
            </a:r>
            <a:r>
              <a:rPr lang="en-US" baseline="0" dirty="0"/>
              <a:t> per cell per generation, on average.</a:t>
            </a:r>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4</a:t>
            </a:fld>
            <a:endParaRPr lang="en-US"/>
          </a:p>
        </p:txBody>
      </p:sp>
    </p:spTree>
    <p:extLst>
      <p:ext uri="{BB962C8B-B14F-4D97-AF65-F5344CB8AC3E}">
        <p14:creationId xmlns:p14="http://schemas.microsoft.com/office/powerpoint/2010/main" val="43212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arenR"/>
            </a:pPr>
            <a:r>
              <a:rPr lang="en-US" dirty="0"/>
              <a:t>Sample info</a:t>
            </a:r>
          </a:p>
          <a:p>
            <a:pPr marL="228600" indent="-228600">
              <a:buAutoNum type="arabicParenR"/>
            </a:pPr>
            <a:r>
              <a:rPr lang="en-US" dirty="0"/>
              <a:t>Non-</a:t>
            </a:r>
            <a:r>
              <a:rPr lang="en-US" dirty="0" err="1"/>
              <a:t>mutators</a:t>
            </a:r>
            <a:r>
              <a:rPr lang="en-US" dirty="0"/>
              <a:t> – heterogeneous in time</a:t>
            </a:r>
          </a:p>
          <a:p>
            <a:pPr marL="228600" indent="-228600">
              <a:buAutoNum type="arabicParenR"/>
            </a:pPr>
            <a:r>
              <a:rPr lang="en-US" dirty="0"/>
              <a:t>Phylogenetic</a:t>
            </a:r>
            <a:r>
              <a:rPr lang="en-US" baseline="0" dirty="0"/>
              <a:t> tree is hard</a:t>
            </a:r>
          </a:p>
          <a:p>
            <a:pPr marL="228600" indent="-228600">
              <a:buAutoNum type="arabicParenR"/>
            </a:pPr>
            <a:r>
              <a:rPr lang="en-US" baseline="0" dirty="0"/>
              <a:t>Wanted to see if this occurs </a:t>
            </a:r>
            <a:r>
              <a:rPr lang="en-US" baseline="0" dirty="0" smtClean="0"/>
              <a:t>in other organisms</a:t>
            </a:r>
          </a:p>
          <a:p>
            <a:pPr marL="0" indent="0">
              <a:buNone/>
            </a:pPr>
            <a:r>
              <a:rPr lang="en-US" dirty="0" smtClean="0"/>
              <a:t>---------------------</a:t>
            </a:r>
          </a:p>
          <a:p>
            <a:pPr marL="0" indent="0">
              <a:buNone/>
            </a:pPr>
            <a:r>
              <a:rPr lang="en-US" dirty="0" smtClean="0"/>
              <a:t>???</a:t>
            </a:r>
            <a:r>
              <a:rPr lang="en-US" baseline="0" dirty="0" smtClean="0"/>
              <a:t> What is the yellow point?</a:t>
            </a:r>
          </a:p>
          <a:p>
            <a:pPr marL="0" indent="0">
              <a:buNone/>
            </a:pPr>
            <a:endParaRPr lang="en-US" dirty="0" smtClean="0"/>
          </a:p>
        </p:txBody>
      </p:sp>
      <p:sp>
        <p:nvSpPr>
          <p:cNvPr id="4" name="Slide Number Placeholder 3"/>
          <p:cNvSpPr>
            <a:spLocks noGrp="1"/>
          </p:cNvSpPr>
          <p:nvPr>
            <p:ph type="sldNum" sz="quarter" idx="10"/>
          </p:nvPr>
        </p:nvSpPr>
        <p:spPr/>
        <p:txBody>
          <a:bodyPr/>
          <a:lstStyle/>
          <a:p>
            <a:fld id="{9B91A87B-7026-7E43-8AF1-E90E38927D96}" type="slidenum">
              <a:rPr lang="en-US" smtClean="0"/>
              <a:t>5</a:t>
            </a:fld>
            <a:endParaRPr lang="en-US"/>
          </a:p>
        </p:txBody>
      </p:sp>
    </p:spTree>
    <p:extLst>
      <p:ext uri="{BB962C8B-B14F-4D97-AF65-F5344CB8AC3E}">
        <p14:creationId xmlns:p14="http://schemas.microsoft.com/office/powerpoint/2010/main" val="310554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a:t>
            </a:r>
            <a:r>
              <a:rPr lang="en-US" baseline="0" dirty="0"/>
              <a:t> this work, I am using a inducible </a:t>
            </a:r>
            <a:r>
              <a:rPr lang="en-US" baseline="0" dirty="0" err="1"/>
              <a:t>Ecoli</a:t>
            </a:r>
            <a:r>
              <a:rPr lang="en-US" baseline="0" dirty="0"/>
              <a:t> </a:t>
            </a:r>
            <a:r>
              <a:rPr lang="en-US" baseline="0" dirty="0" err="1"/>
              <a:t>hypermutation</a:t>
            </a:r>
            <a:r>
              <a:rPr lang="en-US" baseline="0" dirty="0"/>
              <a:t> system (MP) developed by the Broad Institute fellow. Dr. Ahmed </a:t>
            </a:r>
            <a:r>
              <a:rPr lang="en-US" baseline="0" dirty="0" err="1"/>
              <a:t>Badran</a:t>
            </a:r>
            <a:r>
              <a:rPr lang="en-US" baseline="0" dirty="0"/>
              <a:t>. The </a:t>
            </a:r>
            <a:r>
              <a:rPr lang="en-US" baseline="0" dirty="0" err="1"/>
              <a:t>hypermutation</a:t>
            </a:r>
            <a:r>
              <a:rPr lang="en-US" baseline="0" dirty="0"/>
              <a:t> is induced by arabinose that triggers the expression of genes that cause the mutation </a:t>
            </a:r>
            <a:r>
              <a:rPr lang="en-US" baseline="0" dirty="0" smtClean="0"/>
              <a:t>through:</a:t>
            </a:r>
            <a:endParaRPr lang="en-US" baseline="0" dirty="0"/>
          </a:p>
          <a:p>
            <a:r>
              <a:rPr lang="en-US" b="1" baseline="0" dirty="0"/>
              <a:t>proof reading</a:t>
            </a:r>
            <a:r>
              <a:rPr lang="en-US" baseline="0" dirty="0"/>
              <a:t>, </a:t>
            </a:r>
          </a:p>
          <a:p>
            <a:r>
              <a:rPr lang="en-US" b="1" baseline="0" dirty="0"/>
              <a:t>mismatch repair</a:t>
            </a:r>
            <a:r>
              <a:rPr lang="en-US" baseline="0" dirty="0"/>
              <a:t>, </a:t>
            </a:r>
          </a:p>
          <a:p>
            <a:r>
              <a:rPr lang="en-US" b="1" baseline="0" dirty="0"/>
              <a:t>base excision</a:t>
            </a:r>
            <a:r>
              <a:rPr lang="en-US" baseline="0" dirty="0"/>
              <a:t>, </a:t>
            </a:r>
          </a:p>
          <a:p>
            <a:r>
              <a:rPr lang="en-US" b="1" baseline="0" dirty="0"/>
              <a:t>and base selection</a:t>
            </a:r>
            <a:r>
              <a:rPr lang="en-US" baseline="0" dirty="0"/>
              <a:t>. </a:t>
            </a:r>
          </a:p>
          <a:p>
            <a:r>
              <a:rPr lang="en-US" baseline="0" dirty="0"/>
              <a:t>Using this system, the </a:t>
            </a:r>
            <a:r>
              <a:rPr lang="en-US" baseline="0" dirty="0" err="1"/>
              <a:t>hypermutation</a:t>
            </a:r>
            <a:r>
              <a:rPr lang="en-US" baseline="0" dirty="0"/>
              <a:t> can be turned on and off depending on the step of the experiment to increase the signal in variant calling. Another benefit of using this system versus other </a:t>
            </a:r>
            <a:r>
              <a:rPr lang="en-US" baseline="0" dirty="0" err="1"/>
              <a:t>hypermutators</a:t>
            </a:r>
            <a:r>
              <a:rPr lang="en-US" baseline="0" dirty="0"/>
              <a:t> that typically use faulty DNA repair system is that it generates a wider mutational spectrum. As you can see in this figure, the MP6 system we are using has a more diverse mutation types compared to the commercially available </a:t>
            </a:r>
            <a:r>
              <a:rPr lang="en-US" baseline="0" dirty="0" err="1"/>
              <a:t>hypermutant</a:t>
            </a:r>
            <a:r>
              <a:rPr lang="en-US" baseline="0" dirty="0"/>
              <a:t> XL1-Red that only produces T-to C mutations. </a:t>
            </a:r>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6</a:t>
            </a:fld>
            <a:endParaRPr lang="en-US"/>
          </a:p>
        </p:txBody>
      </p:sp>
    </p:spTree>
    <p:extLst>
      <p:ext uri="{BB962C8B-B14F-4D97-AF65-F5344CB8AC3E}">
        <p14:creationId xmlns:p14="http://schemas.microsoft.com/office/powerpoint/2010/main" val="128073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Broader mutation spectrum</a:t>
            </a:r>
          </a:p>
        </p:txBody>
      </p:sp>
      <p:sp>
        <p:nvSpPr>
          <p:cNvPr id="4" name="Slide Number Placeholder 3"/>
          <p:cNvSpPr>
            <a:spLocks noGrp="1"/>
          </p:cNvSpPr>
          <p:nvPr>
            <p:ph type="sldNum" sz="quarter" idx="10"/>
          </p:nvPr>
        </p:nvSpPr>
        <p:spPr/>
        <p:txBody>
          <a:bodyPr/>
          <a:lstStyle/>
          <a:p>
            <a:fld id="{9B91A87B-7026-7E43-8AF1-E90E38927D96}" type="slidenum">
              <a:rPr lang="en-US" smtClean="0"/>
              <a:t>7</a:t>
            </a:fld>
            <a:endParaRPr lang="en-US"/>
          </a:p>
        </p:txBody>
      </p:sp>
    </p:spTree>
    <p:extLst>
      <p:ext uri="{BB962C8B-B14F-4D97-AF65-F5344CB8AC3E}">
        <p14:creationId xmlns:p14="http://schemas.microsoft.com/office/powerpoint/2010/main" val="410703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Supported</a:t>
            </a:r>
            <a:r>
              <a:rPr lang="en-US" baseline="0" dirty="0"/>
              <a:t> by repeated experiment (lineages)</a:t>
            </a:r>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8</a:t>
            </a:fld>
            <a:endParaRPr lang="en-US"/>
          </a:p>
        </p:txBody>
      </p:sp>
    </p:spTree>
    <p:extLst>
      <p:ext uri="{BB962C8B-B14F-4D97-AF65-F5344CB8AC3E}">
        <p14:creationId xmlns:p14="http://schemas.microsoft.com/office/powerpoint/2010/main" val="21987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91A87B-7026-7E43-8AF1-E90E38927D96}" type="slidenum">
              <a:rPr lang="en-US" smtClean="0"/>
              <a:t>9</a:t>
            </a:fld>
            <a:endParaRPr lang="en-US"/>
          </a:p>
        </p:txBody>
      </p:sp>
    </p:spTree>
    <p:extLst>
      <p:ext uri="{BB962C8B-B14F-4D97-AF65-F5344CB8AC3E}">
        <p14:creationId xmlns:p14="http://schemas.microsoft.com/office/powerpoint/2010/main" val="261612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EF1735-BAA1-0344-88D8-68387AD498DE}" type="datetime1">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622346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EEE015-3743-7142-9FBA-D479CE8E902C}" type="datetime1">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14425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E5A085-98DB-9C45-BBCC-98E5360BC96F}" type="datetime1">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365698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F2A47-32FC-4243-950D-12627878500B}" type="datetime1">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9595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2E0143-23F0-A544-990C-03485E5CED76}" type="datetime1">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226763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96CE0E-86F5-1441-9802-C2EC051B11AC}" type="datetime1">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3771238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95A7CC-1580-534E-8CD5-C9E239C46060}" type="datetime1">
              <a:rPr lang="en-US" smtClean="0"/>
              <a:t>7/19/2019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250385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F4BB9-4B2A-B34F-ADA3-8619A569B73E}" type="datetime1">
              <a:rPr lang="en-US" smtClean="0"/>
              <a:t>7/19/2019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18828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C6B72-A3AD-7A4E-B464-6276B8A5738D}" type="datetime1">
              <a:rPr lang="en-US" smtClean="0"/>
              <a:t>7/19/2019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25823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BDC045-8CCC-0D41-AE3C-C803EC514CA7}" type="datetime1">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136081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5A792-B22B-F042-9CE9-939EACAD1653}" type="datetime1">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04213-14EA-274E-B523-6416FB6CD9B5}" type="slidenum">
              <a:rPr lang="en-US" smtClean="0"/>
              <a:t>‹#›</a:t>
            </a:fld>
            <a:endParaRPr lang="en-US"/>
          </a:p>
        </p:txBody>
      </p:sp>
    </p:spTree>
    <p:extLst>
      <p:ext uri="{BB962C8B-B14F-4D97-AF65-F5344CB8AC3E}">
        <p14:creationId xmlns:p14="http://schemas.microsoft.com/office/powerpoint/2010/main" val="897245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DB8E84-E810-6D44-BBCC-D0DB4B64A2EF}" type="datetime1">
              <a:rPr lang="en-US" smtClean="0"/>
              <a:t>7/19/2019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04213-14EA-274E-B523-6416FB6CD9B5}" type="slidenum">
              <a:rPr lang="en-US" smtClean="0"/>
              <a:t>‹#›</a:t>
            </a:fld>
            <a:endParaRPr lang="en-US"/>
          </a:p>
        </p:txBody>
      </p:sp>
    </p:spTree>
    <p:extLst>
      <p:ext uri="{BB962C8B-B14F-4D97-AF65-F5344CB8AC3E}">
        <p14:creationId xmlns:p14="http://schemas.microsoft.com/office/powerpoint/2010/main" val="1489376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09" y="107598"/>
            <a:ext cx="8987223" cy="809624"/>
          </a:xfrm>
        </p:spPr>
        <p:txBody>
          <a:bodyPr>
            <a:noAutofit/>
          </a:bodyPr>
          <a:lstStyle/>
          <a:p>
            <a:r>
              <a:rPr lang="en-US" sz="3200" dirty="0"/>
              <a:t>Single Generation Resolution Lineage Sequencing</a:t>
            </a:r>
          </a:p>
        </p:txBody>
      </p:sp>
      <p:pic>
        <p:nvPicPr>
          <p:cNvPr id="4" name="Picture 3" descr="lineage-carto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0" y="1881743"/>
            <a:ext cx="7525982" cy="2910851"/>
          </a:xfrm>
          <a:prstGeom prst="rect">
            <a:avLst/>
          </a:prstGeom>
        </p:spPr>
      </p:pic>
    </p:spTree>
    <p:extLst>
      <p:ext uri="{BB962C8B-B14F-4D97-AF65-F5344CB8AC3E}">
        <p14:creationId xmlns:p14="http://schemas.microsoft.com/office/powerpoint/2010/main" val="49643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10</a:t>
            </a:fld>
            <a:endParaRPr lang="en-US"/>
          </a:p>
        </p:txBody>
      </p:sp>
      <p:sp>
        <p:nvSpPr>
          <p:cNvPr id="7" name="TextBox 6"/>
          <p:cNvSpPr txBox="1"/>
          <p:nvPr/>
        </p:nvSpPr>
        <p:spPr>
          <a:xfrm>
            <a:off x="528740" y="189826"/>
            <a:ext cx="8019568" cy="523220"/>
          </a:xfrm>
          <a:prstGeom prst="rect">
            <a:avLst/>
          </a:prstGeom>
          <a:noFill/>
        </p:spPr>
        <p:txBody>
          <a:bodyPr wrap="none" rtlCol="0">
            <a:spAutoFit/>
          </a:bodyPr>
          <a:lstStyle/>
          <a:p>
            <a:r>
              <a:rPr lang="en-US" sz="2800" dirty="0"/>
              <a:t>Problem2: Multiple Chromosomes in Log Phase </a:t>
            </a:r>
            <a:r>
              <a:rPr lang="en-US" sz="2800" i="1" dirty="0"/>
              <a:t>E. coli</a:t>
            </a:r>
          </a:p>
        </p:txBody>
      </p:sp>
      <p:sp>
        <p:nvSpPr>
          <p:cNvPr id="3" name="TextBox 2"/>
          <p:cNvSpPr txBox="1"/>
          <p:nvPr/>
        </p:nvSpPr>
        <p:spPr>
          <a:xfrm>
            <a:off x="2777895" y="6392033"/>
            <a:ext cx="3636445" cy="369332"/>
          </a:xfrm>
          <a:prstGeom prst="rect">
            <a:avLst/>
          </a:prstGeom>
          <a:noFill/>
        </p:spPr>
        <p:txBody>
          <a:bodyPr wrap="none" rtlCol="0">
            <a:spAutoFit/>
          </a:bodyPr>
          <a:lstStyle/>
          <a:p>
            <a:r>
              <a:rPr lang="en-US" dirty="0">
                <a:solidFill>
                  <a:srgbClr val="FF0000"/>
                </a:solidFill>
              </a:rPr>
              <a:t>Solution: use slow growth conditions</a:t>
            </a:r>
          </a:p>
        </p:txBody>
      </p:sp>
      <p:pic>
        <p:nvPicPr>
          <p:cNvPr id="6" name="Picture 5"/>
          <p:cNvPicPr>
            <a:picLocks noChangeAspect="1"/>
          </p:cNvPicPr>
          <p:nvPr/>
        </p:nvPicPr>
        <p:blipFill rotWithShape="1">
          <a:blip r:embed="rId3"/>
          <a:srcRect b="54507"/>
          <a:stretch/>
        </p:blipFill>
        <p:spPr>
          <a:xfrm>
            <a:off x="1453444" y="825936"/>
            <a:ext cx="6307667" cy="2349064"/>
          </a:xfrm>
          <a:prstGeom prst="rect">
            <a:avLst/>
          </a:prstGeom>
        </p:spPr>
      </p:pic>
      <p:sp>
        <p:nvSpPr>
          <p:cNvPr id="8" name="Rectangle 7"/>
          <p:cNvSpPr/>
          <p:nvPr/>
        </p:nvSpPr>
        <p:spPr>
          <a:xfrm>
            <a:off x="888999" y="6074998"/>
            <a:ext cx="7464777" cy="276999"/>
          </a:xfrm>
          <a:prstGeom prst="rect">
            <a:avLst/>
          </a:prstGeom>
        </p:spPr>
        <p:txBody>
          <a:bodyPr wrap="square">
            <a:spAutoFit/>
          </a:bodyPr>
          <a:lstStyle/>
          <a:p>
            <a:r>
              <a:rPr lang="en-US" sz="1200" dirty="0" err="1">
                <a:latin typeface="Calibri"/>
                <a:ea typeface="Avenir Book" charset="0"/>
                <a:cs typeface="Calibri"/>
              </a:rPr>
              <a:t>Wallden</a:t>
            </a:r>
            <a:r>
              <a:rPr lang="en-US" sz="1200" dirty="0">
                <a:latin typeface="Calibri"/>
                <a:ea typeface="Avenir Book" charset="0"/>
                <a:cs typeface="Calibri"/>
              </a:rPr>
              <a:t>, M., et al. The Synchronization of Replication and Division Cycles in Individual </a:t>
            </a:r>
            <a:r>
              <a:rPr lang="en-US" sz="1200" i="1" dirty="0">
                <a:latin typeface="Calibri"/>
                <a:ea typeface="Avenir Book" charset="0"/>
                <a:cs typeface="Calibri"/>
              </a:rPr>
              <a:t>E. coli</a:t>
            </a:r>
            <a:r>
              <a:rPr lang="en-US" sz="1200" dirty="0">
                <a:latin typeface="Calibri"/>
                <a:ea typeface="Avenir Book" charset="0"/>
                <a:cs typeface="Calibri"/>
              </a:rPr>
              <a:t> Cells</a:t>
            </a:r>
            <a:r>
              <a:rPr lang="en-US" sz="1200" dirty="0">
                <a:latin typeface="Calibri"/>
                <a:cs typeface="Calibri"/>
              </a:rPr>
              <a:t>. </a:t>
            </a:r>
            <a:r>
              <a:rPr lang="en-US" sz="1200" i="1" dirty="0">
                <a:latin typeface="Calibri"/>
                <a:ea typeface="Avenir Book" charset="0"/>
                <a:cs typeface="Calibri"/>
              </a:rPr>
              <a:t>Science</a:t>
            </a:r>
            <a:r>
              <a:rPr lang="en-US" sz="1200" dirty="0">
                <a:latin typeface="Calibri"/>
                <a:ea typeface="Avenir Book" charset="0"/>
                <a:cs typeface="Calibri"/>
              </a:rPr>
              <a:t>, 2016</a:t>
            </a:r>
          </a:p>
        </p:txBody>
      </p:sp>
      <p:pic>
        <p:nvPicPr>
          <p:cNvPr id="9" name="Picture 8"/>
          <p:cNvPicPr>
            <a:picLocks noChangeAspect="1"/>
          </p:cNvPicPr>
          <p:nvPr/>
        </p:nvPicPr>
        <p:blipFill>
          <a:blip r:embed="rId4"/>
          <a:stretch>
            <a:fillRect/>
          </a:stretch>
        </p:blipFill>
        <p:spPr>
          <a:xfrm>
            <a:off x="528740" y="3543670"/>
            <a:ext cx="7761111" cy="2319661"/>
          </a:xfrm>
          <a:prstGeom prst="rect">
            <a:avLst/>
          </a:prstGeom>
        </p:spPr>
      </p:pic>
    </p:spTree>
    <p:extLst>
      <p:ext uri="{BB962C8B-B14F-4D97-AF65-F5344CB8AC3E}">
        <p14:creationId xmlns:p14="http://schemas.microsoft.com/office/powerpoint/2010/main" val="3866948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11</a:t>
            </a:fld>
            <a:endParaRPr lang="en-US"/>
          </a:p>
        </p:txBody>
      </p:sp>
      <p:sp>
        <p:nvSpPr>
          <p:cNvPr id="7" name="TextBox 6"/>
          <p:cNvSpPr txBox="1"/>
          <p:nvPr/>
        </p:nvSpPr>
        <p:spPr>
          <a:xfrm>
            <a:off x="2144447" y="350660"/>
            <a:ext cx="5475553" cy="523220"/>
          </a:xfrm>
          <a:prstGeom prst="rect">
            <a:avLst/>
          </a:prstGeom>
          <a:noFill/>
        </p:spPr>
        <p:txBody>
          <a:bodyPr wrap="none" rtlCol="0">
            <a:spAutoFit/>
          </a:bodyPr>
          <a:lstStyle/>
          <a:p>
            <a:r>
              <a:rPr lang="en-US" sz="2800" dirty="0"/>
              <a:t>DAPI - FACS Counting Chromosomes</a:t>
            </a:r>
          </a:p>
        </p:txBody>
      </p:sp>
      <p:sp>
        <p:nvSpPr>
          <p:cNvPr id="11" name="TextBox 10"/>
          <p:cNvSpPr txBox="1"/>
          <p:nvPr/>
        </p:nvSpPr>
        <p:spPr>
          <a:xfrm>
            <a:off x="1100664" y="5995812"/>
            <a:ext cx="7321323" cy="307777"/>
          </a:xfrm>
          <a:prstGeom prst="rect">
            <a:avLst/>
          </a:prstGeom>
          <a:noFill/>
        </p:spPr>
        <p:txBody>
          <a:bodyPr wrap="none" rtlCol="0">
            <a:spAutoFit/>
          </a:bodyPr>
          <a:lstStyle/>
          <a:p>
            <a:r>
              <a:rPr lang="en-US" sz="1400" dirty="0"/>
              <a:t>Growth condition: M9 minimal media + </a:t>
            </a:r>
            <a:r>
              <a:rPr lang="en-US" sz="1400" dirty="0">
                <a:solidFill>
                  <a:srgbClr val="FF0000"/>
                </a:solidFill>
              </a:rPr>
              <a:t>0.05% CAS AA</a:t>
            </a:r>
            <a:r>
              <a:rPr lang="en-US" sz="1400" dirty="0"/>
              <a:t> + 0.8% </a:t>
            </a:r>
            <a:r>
              <a:rPr lang="en-US" sz="1400" dirty="0" err="1"/>
              <a:t>Glu</a:t>
            </a:r>
            <a:r>
              <a:rPr lang="en-US" sz="1400" dirty="0"/>
              <a:t> @ 30C </a:t>
            </a:r>
            <a:r>
              <a:rPr lang="en-US" sz="1400" dirty="0">
                <a:sym typeface="Wingdings"/>
              </a:rPr>
              <a:t> division time ~120min</a:t>
            </a:r>
            <a:endParaRPr lang="en-US" sz="1400" dirty="0"/>
          </a:p>
        </p:txBody>
      </p:sp>
      <p:pic>
        <p:nvPicPr>
          <p:cNvPr id="3" name="Picture 2" descr="171121-0.05-facs.pdf"/>
          <p:cNvPicPr>
            <a:picLocks noChangeAspect="1"/>
          </p:cNvPicPr>
          <p:nvPr/>
        </p:nvPicPr>
        <p:blipFill rotWithShape="1">
          <a:blip r:embed="rId3">
            <a:extLst>
              <a:ext uri="{28A0092B-C50C-407E-A947-70E740481C1C}">
                <a14:useLocalDpi xmlns:a14="http://schemas.microsoft.com/office/drawing/2010/main" val="0"/>
              </a:ext>
            </a:extLst>
          </a:blip>
          <a:srcRect l="13677" t="31852" r="17664" b="19547"/>
          <a:stretch/>
        </p:blipFill>
        <p:spPr>
          <a:xfrm>
            <a:off x="2039054" y="1495777"/>
            <a:ext cx="4971691" cy="4678553"/>
          </a:xfrm>
          <a:prstGeom prst="rect">
            <a:avLst/>
          </a:prstGeom>
        </p:spPr>
      </p:pic>
      <p:sp>
        <p:nvSpPr>
          <p:cNvPr id="6" name="TextBox 5"/>
          <p:cNvSpPr txBox="1"/>
          <p:nvPr/>
        </p:nvSpPr>
        <p:spPr>
          <a:xfrm>
            <a:off x="5334001" y="4275667"/>
            <a:ext cx="1610525" cy="307777"/>
          </a:xfrm>
          <a:prstGeom prst="rect">
            <a:avLst/>
          </a:prstGeom>
          <a:noFill/>
        </p:spPr>
        <p:txBody>
          <a:bodyPr wrap="none" rtlCol="0">
            <a:spAutoFit/>
          </a:bodyPr>
          <a:lstStyle/>
          <a:p>
            <a:r>
              <a:rPr lang="en-US" sz="1400" dirty="0">
                <a:solidFill>
                  <a:schemeClr val="accent2">
                    <a:lumMod val="60000"/>
                    <a:lumOff val="40000"/>
                  </a:schemeClr>
                </a:solidFill>
              </a:rPr>
              <a:t>L30C-0.05% CAS AA</a:t>
            </a:r>
          </a:p>
        </p:txBody>
      </p:sp>
      <p:sp>
        <p:nvSpPr>
          <p:cNvPr id="12" name="TextBox 11"/>
          <p:cNvSpPr txBox="1"/>
          <p:nvPr/>
        </p:nvSpPr>
        <p:spPr>
          <a:xfrm>
            <a:off x="4125367" y="3705578"/>
            <a:ext cx="2512151" cy="523220"/>
          </a:xfrm>
          <a:prstGeom prst="rect">
            <a:avLst/>
          </a:prstGeom>
          <a:noFill/>
        </p:spPr>
        <p:txBody>
          <a:bodyPr wrap="none" rtlCol="0">
            <a:spAutoFit/>
          </a:bodyPr>
          <a:lstStyle/>
          <a:p>
            <a:r>
              <a:rPr lang="en-US" sz="1400" dirty="0">
                <a:solidFill>
                  <a:schemeClr val="tx2">
                    <a:lumMod val="60000"/>
                    <a:lumOff val="40000"/>
                  </a:schemeClr>
                </a:solidFill>
              </a:rPr>
              <a:t>S0.05% CAS AA OD:0.929 (MAX)</a:t>
            </a:r>
          </a:p>
          <a:p>
            <a:r>
              <a:rPr lang="en-US" sz="1400" dirty="0">
                <a:solidFill>
                  <a:srgbClr val="0DFF24"/>
                </a:solidFill>
              </a:rPr>
              <a:t>S0.05% CAS AA OD:0.322</a:t>
            </a:r>
          </a:p>
        </p:txBody>
      </p:sp>
    </p:spTree>
    <p:extLst>
      <p:ext uri="{BB962C8B-B14F-4D97-AF65-F5344CB8AC3E}">
        <p14:creationId xmlns:p14="http://schemas.microsoft.com/office/powerpoint/2010/main" val="219414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54553" y="3697281"/>
            <a:ext cx="2503955" cy="1200329"/>
          </a:xfrm>
          <a:prstGeom prst="rect">
            <a:avLst/>
          </a:prstGeom>
          <a:noFill/>
        </p:spPr>
        <p:txBody>
          <a:bodyPr wrap="none" rtlCol="0">
            <a:spAutoFit/>
          </a:bodyPr>
          <a:lstStyle/>
          <a:p>
            <a:r>
              <a:rPr lang="en-US" dirty="0"/>
              <a:t>G: Glucose</a:t>
            </a:r>
          </a:p>
          <a:p>
            <a:r>
              <a:rPr lang="en-US" dirty="0"/>
              <a:t>37 vs 30: 37C vs 30C</a:t>
            </a:r>
          </a:p>
          <a:p>
            <a:r>
              <a:rPr lang="en-US" dirty="0"/>
              <a:t>1: Saturated (&gt; 1 OD600)</a:t>
            </a:r>
          </a:p>
          <a:p>
            <a:r>
              <a:rPr lang="en-US" dirty="0"/>
              <a:t>2: Pre-log (&lt;0.1 OD600)</a:t>
            </a:r>
          </a:p>
        </p:txBody>
      </p:sp>
      <p:sp>
        <p:nvSpPr>
          <p:cNvPr id="25" name="Title 1"/>
          <p:cNvSpPr>
            <a:spLocks noGrp="1"/>
          </p:cNvSpPr>
          <p:nvPr>
            <p:ph type="title"/>
          </p:nvPr>
        </p:nvSpPr>
        <p:spPr>
          <a:xfrm>
            <a:off x="392806" y="339032"/>
            <a:ext cx="8532254" cy="768551"/>
          </a:xfrm>
        </p:spPr>
        <p:txBody>
          <a:bodyPr>
            <a:noAutofit/>
          </a:bodyPr>
          <a:lstStyle/>
          <a:p>
            <a:r>
              <a:rPr lang="en-US" sz="2400" dirty="0"/>
              <a:t>S1021 Chromosome Counts are Low at Pre-Log Phase &lt; 0.1 OD</a:t>
            </a:r>
          </a:p>
        </p:txBody>
      </p:sp>
      <p:pic>
        <p:nvPicPr>
          <p:cNvPr id="5" name="Picture 4">
            <a:extLst>
              <a:ext uri="{FF2B5EF4-FFF2-40B4-BE49-F238E27FC236}">
                <a16:creationId xmlns:a16="http://schemas.microsoft.com/office/drawing/2014/main" xmlns="" id="{411F078C-A31B-AD41-9213-0C35B3D24306}"/>
              </a:ext>
            </a:extLst>
          </p:cNvPr>
          <p:cNvPicPr>
            <a:picLocks noChangeAspect="1"/>
          </p:cNvPicPr>
          <p:nvPr/>
        </p:nvPicPr>
        <p:blipFill>
          <a:blip r:embed="rId2"/>
          <a:stretch>
            <a:fillRect/>
          </a:stretch>
        </p:blipFill>
        <p:spPr>
          <a:xfrm>
            <a:off x="1661911" y="1392471"/>
            <a:ext cx="4082066" cy="5166004"/>
          </a:xfrm>
          <a:prstGeom prst="rect">
            <a:avLst/>
          </a:prstGeom>
        </p:spPr>
      </p:pic>
      <p:sp>
        <p:nvSpPr>
          <p:cNvPr id="6" name="Rectangle 5">
            <a:extLst>
              <a:ext uri="{FF2B5EF4-FFF2-40B4-BE49-F238E27FC236}">
                <a16:creationId xmlns:a16="http://schemas.microsoft.com/office/drawing/2014/main" xmlns="" id="{2D104D4B-96DC-6A4A-87BB-721D89B7FBCE}"/>
              </a:ext>
            </a:extLst>
          </p:cNvPr>
          <p:cNvSpPr/>
          <p:nvPr/>
        </p:nvSpPr>
        <p:spPr>
          <a:xfrm>
            <a:off x="2408349" y="1893194"/>
            <a:ext cx="2421228" cy="373488"/>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36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6ECC7-86F6-D44D-872F-B0E981686F1F}"/>
              </a:ext>
            </a:extLst>
          </p:cNvPr>
          <p:cNvSpPr>
            <a:spLocks noGrp="1"/>
          </p:cNvSpPr>
          <p:nvPr>
            <p:ph type="title"/>
          </p:nvPr>
        </p:nvSpPr>
        <p:spPr/>
        <p:txBody>
          <a:bodyPr/>
          <a:lstStyle/>
          <a:p>
            <a:r>
              <a:rPr lang="en-US" dirty="0"/>
              <a:t>S1021 MP6 Cells Loading Not 2</a:t>
            </a:r>
            <a:r>
              <a:rPr lang="en-US" baseline="30000" dirty="0"/>
              <a:t>x</a:t>
            </a:r>
            <a:endParaRPr lang="en-US" dirty="0"/>
          </a:p>
        </p:txBody>
      </p:sp>
      <p:sp>
        <p:nvSpPr>
          <p:cNvPr id="4" name="Slide Number Placeholder 3">
            <a:extLst>
              <a:ext uri="{FF2B5EF4-FFF2-40B4-BE49-F238E27FC236}">
                <a16:creationId xmlns:a16="http://schemas.microsoft.com/office/drawing/2014/main" xmlns="" id="{A723E51B-1A86-C548-B5D8-C22E17B9E915}"/>
              </a:ext>
            </a:extLst>
          </p:cNvPr>
          <p:cNvSpPr>
            <a:spLocks noGrp="1"/>
          </p:cNvSpPr>
          <p:nvPr>
            <p:ph type="sldNum" sz="quarter" idx="12"/>
          </p:nvPr>
        </p:nvSpPr>
        <p:spPr/>
        <p:txBody>
          <a:bodyPr/>
          <a:lstStyle/>
          <a:p>
            <a:fld id="{EEC04213-14EA-274E-B523-6416FB6CD9B5}" type="slidenum">
              <a:rPr lang="en-US" smtClean="0"/>
              <a:t>13</a:t>
            </a:fld>
            <a:endParaRPr lang="en-US"/>
          </a:p>
        </p:txBody>
      </p:sp>
      <p:pic>
        <p:nvPicPr>
          <p:cNvPr id="5" name="Picture 4">
            <a:extLst>
              <a:ext uri="{FF2B5EF4-FFF2-40B4-BE49-F238E27FC236}">
                <a16:creationId xmlns:a16="http://schemas.microsoft.com/office/drawing/2014/main" xmlns="" id="{8FF8B1A7-2BDF-A243-888D-417A892F7A8F}"/>
              </a:ext>
            </a:extLst>
          </p:cNvPr>
          <p:cNvPicPr>
            <a:picLocks noChangeAspect="1"/>
          </p:cNvPicPr>
          <p:nvPr/>
        </p:nvPicPr>
        <p:blipFill>
          <a:blip r:embed="rId2"/>
          <a:stretch>
            <a:fillRect/>
          </a:stretch>
        </p:blipFill>
        <p:spPr>
          <a:xfrm>
            <a:off x="894229" y="1417638"/>
            <a:ext cx="7355541" cy="4570787"/>
          </a:xfrm>
          <a:prstGeom prst="rect">
            <a:avLst/>
          </a:prstGeom>
        </p:spPr>
      </p:pic>
    </p:spTree>
    <p:extLst>
      <p:ext uri="{BB962C8B-B14F-4D97-AF65-F5344CB8AC3E}">
        <p14:creationId xmlns:p14="http://schemas.microsoft.com/office/powerpoint/2010/main" val="220750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FEF9F-32CD-4446-8801-E49BC722117A}"/>
              </a:ext>
            </a:extLst>
          </p:cNvPr>
          <p:cNvSpPr>
            <a:spLocks noGrp="1"/>
          </p:cNvSpPr>
          <p:nvPr>
            <p:ph type="title"/>
          </p:nvPr>
        </p:nvSpPr>
        <p:spPr>
          <a:xfrm>
            <a:off x="457199" y="274638"/>
            <a:ext cx="8525435" cy="1143000"/>
          </a:xfrm>
        </p:spPr>
        <p:txBody>
          <a:bodyPr>
            <a:normAutofit fontScale="90000"/>
          </a:bodyPr>
          <a:lstStyle/>
          <a:p>
            <a:r>
              <a:rPr lang="en-US" dirty="0"/>
              <a:t>S1021 MP6 Lineages are Not Symmetric</a:t>
            </a:r>
          </a:p>
        </p:txBody>
      </p:sp>
      <p:sp>
        <p:nvSpPr>
          <p:cNvPr id="4" name="Slide Number Placeholder 3">
            <a:extLst>
              <a:ext uri="{FF2B5EF4-FFF2-40B4-BE49-F238E27FC236}">
                <a16:creationId xmlns:a16="http://schemas.microsoft.com/office/drawing/2014/main" xmlns="" id="{D678F282-FBE5-1945-8053-8E128663772A}"/>
              </a:ext>
            </a:extLst>
          </p:cNvPr>
          <p:cNvSpPr>
            <a:spLocks noGrp="1"/>
          </p:cNvSpPr>
          <p:nvPr>
            <p:ph type="sldNum" sz="quarter" idx="12"/>
          </p:nvPr>
        </p:nvSpPr>
        <p:spPr/>
        <p:txBody>
          <a:bodyPr/>
          <a:lstStyle/>
          <a:p>
            <a:fld id="{EEC04213-14EA-274E-B523-6416FB6CD9B5}" type="slidenum">
              <a:rPr lang="en-US" smtClean="0"/>
              <a:t>14</a:t>
            </a:fld>
            <a:endParaRPr lang="en-US"/>
          </a:p>
        </p:txBody>
      </p:sp>
      <p:pic>
        <p:nvPicPr>
          <p:cNvPr id="5" name="Picture 4">
            <a:extLst>
              <a:ext uri="{FF2B5EF4-FFF2-40B4-BE49-F238E27FC236}">
                <a16:creationId xmlns:a16="http://schemas.microsoft.com/office/drawing/2014/main" xmlns="" id="{12EF0BDA-C721-C547-88D2-7ED91E2198AC}"/>
              </a:ext>
            </a:extLst>
          </p:cNvPr>
          <p:cNvPicPr>
            <a:picLocks noChangeAspect="1"/>
          </p:cNvPicPr>
          <p:nvPr/>
        </p:nvPicPr>
        <p:blipFill>
          <a:blip r:embed="rId2"/>
          <a:stretch>
            <a:fillRect/>
          </a:stretch>
        </p:blipFill>
        <p:spPr>
          <a:xfrm>
            <a:off x="1993900" y="1702594"/>
            <a:ext cx="5156200" cy="4368800"/>
          </a:xfrm>
          <a:prstGeom prst="rect">
            <a:avLst/>
          </a:prstGeom>
        </p:spPr>
      </p:pic>
    </p:spTree>
    <p:extLst>
      <p:ext uri="{BB962C8B-B14F-4D97-AF65-F5344CB8AC3E}">
        <p14:creationId xmlns:p14="http://schemas.microsoft.com/office/powerpoint/2010/main" val="58164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57CEBD-AB80-724C-BF72-52B29451C05B}"/>
              </a:ext>
            </a:extLst>
          </p:cNvPr>
          <p:cNvSpPr>
            <a:spLocks noGrp="1"/>
          </p:cNvSpPr>
          <p:nvPr>
            <p:ph type="title"/>
          </p:nvPr>
        </p:nvSpPr>
        <p:spPr/>
        <p:txBody>
          <a:bodyPr>
            <a:normAutofit/>
          </a:bodyPr>
          <a:lstStyle/>
          <a:p>
            <a:r>
              <a:rPr lang="en-US" sz="3200" dirty="0"/>
              <a:t>Single Bacteria Growth Video Shows Imperfect Doubling (Unsynchronized)</a:t>
            </a:r>
          </a:p>
        </p:txBody>
      </p:sp>
      <p:sp>
        <p:nvSpPr>
          <p:cNvPr id="4" name="Slide Number Placeholder 3">
            <a:extLst>
              <a:ext uri="{FF2B5EF4-FFF2-40B4-BE49-F238E27FC236}">
                <a16:creationId xmlns:a16="http://schemas.microsoft.com/office/drawing/2014/main" xmlns="" id="{C1E9994D-99BC-B341-AB9D-EB13067FFF88}"/>
              </a:ext>
            </a:extLst>
          </p:cNvPr>
          <p:cNvSpPr>
            <a:spLocks noGrp="1"/>
          </p:cNvSpPr>
          <p:nvPr>
            <p:ph type="sldNum" sz="quarter" idx="12"/>
          </p:nvPr>
        </p:nvSpPr>
        <p:spPr/>
        <p:txBody>
          <a:bodyPr/>
          <a:lstStyle/>
          <a:p>
            <a:fld id="{EEC04213-14EA-274E-B523-6416FB6CD9B5}" type="slidenum">
              <a:rPr lang="en-US" smtClean="0"/>
              <a:t>15</a:t>
            </a:fld>
            <a:endParaRPr lang="en-US"/>
          </a:p>
        </p:txBody>
      </p:sp>
      <p:pic>
        <p:nvPicPr>
          <p:cNvPr id="5" name="180831_GGGAAAGA_GD2_s1021_mp6_crop">
            <a:hlinkClick r:id="" action="ppaction://media"/>
            <a:extLst>
              <a:ext uri="{FF2B5EF4-FFF2-40B4-BE49-F238E27FC236}">
                <a16:creationId xmlns:a16="http://schemas.microsoft.com/office/drawing/2014/main" xmlns="" id="{1746A54D-A378-DF47-8CEE-33D5C6C9AC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6600" y="1838694"/>
            <a:ext cx="4096600" cy="4096600"/>
          </a:xfrm>
          <a:prstGeom prst="rect">
            <a:avLst/>
          </a:prstGeom>
        </p:spPr>
      </p:pic>
    </p:spTree>
    <p:extLst>
      <p:ext uri="{BB962C8B-B14F-4D97-AF65-F5344CB8AC3E}">
        <p14:creationId xmlns:p14="http://schemas.microsoft.com/office/powerpoint/2010/main" val="231003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66D82-4D6C-0545-AA84-77810CB75891}"/>
              </a:ext>
            </a:extLst>
          </p:cNvPr>
          <p:cNvSpPr>
            <a:spLocks noGrp="1"/>
          </p:cNvSpPr>
          <p:nvPr>
            <p:ph type="title"/>
          </p:nvPr>
        </p:nvSpPr>
        <p:spPr>
          <a:xfrm>
            <a:off x="457200" y="210243"/>
            <a:ext cx="8229600" cy="742793"/>
          </a:xfrm>
        </p:spPr>
        <p:txBody>
          <a:bodyPr>
            <a:normAutofit fontScale="90000"/>
          </a:bodyPr>
          <a:lstStyle/>
          <a:p>
            <a:r>
              <a:rPr lang="en-US" dirty="0"/>
              <a:t>Growth Characteristics S1021</a:t>
            </a:r>
          </a:p>
        </p:txBody>
      </p:sp>
      <p:sp>
        <p:nvSpPr>
          <p:cNvPr id="4" name="Slide Number Placeholder 3">
            <a:extLst>
              <a:ext uri="{FF2B5EF4-FFF2-40B4-BE49-F238E27FC236}">
                <a16:creationId xmlns:a16="http://schemas.microsoft.com/office/drawing/2014/main" xmlns="" id="{CDB3B4E5-2D15-9247-8845-1BAD53960342}"/>
              </a:ext>
            </a:extLst>
          </p:cNvPr>
          <p:cNvSpPr>
            <a:spLocks noGrp="1"/>
          </p:cNvSpPr>
          <p:nvPr>
            <p:ph type="sldNum" sz="quarter" idx="12"/>
          </p:nvPr>
        </p:nvSpPr>
        <p:spPr/>
        <p:txBody>
          <a:bodyPr/>
          <a:lstStyle/>
          <a:p>
            <a:fld id="{EEC04213-14EA-274E-B523-6416FB6CD9B5}" type="slidenum">
              <a:rPr lang="en-US" smtClean="0"/>
              <a:t>16</a:t>
            </a:fld>
            <a:endParaRPr lang="en-US"/>
          </a:p>
        </p:txBody>
      </p:sp>
      <p:pic>
        <p:nvPicPr>
          <p:cNvPr id="6" name="Picture 5">
            <a:extLst>
              <a:ext uri="{FF2B5EF4-FFF2-40B4-BE49-F238E27FC236}">
                <a16:creationId xmlns:a16="http://schemas.microsoft.com/office/drawing/2014/main" xmlns="" id="{5D7DBE5C-C195-DF4E-80BD-28F547CD4F87}"/>
              </a:ext>
            </a:extLst>
          </p:cNvPr>
          <p:cNvPicPr>
            <a:picLocks noChangeAspect="1"/>
          </p:cNvPicPr>
          <p:nvPr/>
        </p:nvPicPr>
        <p:blipFill>
          <a:blip r:embed="rId2"/>
          <a:stretch>
            <a:fillRect/>
          </a:stretch>
        </p:blipFill>
        <p:spPr>
          <a:xfrm>
            <a:off x="5562449" y="1415839"/>
            <a:ext cx="2620684" cy="2103120"/>
          </a:xfrm>
          <a:prstGeom prst="rect">
            <a:avLst/>
          </a:prstGeom>
        </p:spPr>
      </p:pic>
      <p:pic>
        <p:nvPicPr>
          <p:cNvPr id="7" name="Picture 6">
            <a:extLst>
              <a:ext uri="{FF2B5EF4-FFF2-40B4-BE49-F238E27FC236}">
                <a16:creationId xmlns:a16="http://schemas.microsoft.com/office/drawing/2014/main" xmlns="" id="{0F41766E-A33D-1747-AD64-FA0B833F7AE8}"/>
              </a:ext>
            </a:extLst>
          </p:cNvPr>
          <p:cNvPicPr>
            <a:picLocks noChangeAspect="1"/>
          </p:cNvPicPr>
          <p:nvPr/>
        </p:nvPicPr>
        <p:blipFill>
          <a:blip r:embed="rId3"/>
          <a:stretch>
            <a:fillRect/>
          </a:stretch>
        </p:blipFill>
        <p:spPr>
          <a:xfrm>
            <a:off x="1023873" y="1415839"/>
            <a:ext cx="2620684" cy="2103120"/>
          </a:xfrm>
          <a:prstGeom prst="rect">
            <a:avLst/>
          </a:prstGeom>
        </p:spPr>
      </p:pic>
      <p:pic>
        <p:nvPicPr>
          <p:cNvPr id="8" name="Picture 7">
            <a:extLst>
              <a:ext uri="{FF2B5EF4-FFF2-40B4-BE49-F238E27FC236}">
                <a16:creationId xmlns:a16="http://schemas.microsoft.com/office/drawing/2014/main" xmlns="" id="{D30CC0D1-C00D-ED4B-AE58-CC3C5258B9FE}"/>
              </a:ext>
            </a:extLst>
          </p:cNvPr>
          <p:cNvPicPr>
            <a:picLocks noChangeAspect="1"/>
          </p:cNvPicPr>
          <p:nvPr/>
        </p:nvPicPr>
        <p:blipFill>
          <a:blip r:embed="rId4"/>
          <a:stretch>
            <a:fillRect/>
          </a:stretch>
        </p:blipFill>
        <p:spPr>
          <a:xfrm>
            <a:off x="1075389" y="4277581"/>
            <a:ext cx="2620684" cy="2103120"/>
          </a:xfrm>
          <a:prstGeom prst="rect">
            <a:avLst/>
          </a:prstGeom>
        </p:spPr>
      </p:pic>
      <p:pic>
        <p:nvPicPr>
          <p:cNvPr id="10" name="Picture 9">
            <a:extLst>
              <a:ext uri="{FF2B5EF4-FFF2-40B4-BE49-F238E27FC236}">
                <a16:creationId xmlns:a16="http://schemas.microsoft.com/office/drawing/2014/main" xmlns="" id="{69685FAB-0B7A-9448-9041-83A0B11FC525}"/>
              </a:ext>
            </a:extLst>
          </p:cNvPr>
          <p:cNvPicPr>
            <a:picLocks noChangeAspect="1"/>
          </p:cNvPicPr>
          <p:nvPr/>
        </p:nvPicPr>
        <p:blipFill>
          <a:blip r:embed="rId5"/>
          <a:stretch>
            <a:fillRect/>
          </a:stretch>
        </p:blipFill>
        <p:spPr>
          <a:xfrm>
            <a:off x="5613965" y="4277581"/>
            <a:ext cx="2620684" cy="2103120"/>
          </a:xfrm>
          <a:prstGeom prst="rect">
            <a:avLst/>
          </a:prstGeom>
        </p:spPr>
      </p:pic>
      <p:sp>
        <p:nvSpPr>
          <p:cNvPr id="11" name="TextBox 10">
            <a:extLst>
              <a:ext uri="{FF2B5EF4-FFF2-40B4-BE49-F238E27FC236}">
                <a16:creationId xmlns:a16="http://schemas.microsoft.com/office/drawing/2014/main" xmlns="" id="{B72E1A2F-4848-AF4F-B52D-A6665CD3D063}"/>
              </a:ext>
            </a:extLst>
          </p:cNvPr>
          <p:cNvSpPr txBox="1"/>
          <p:nvPr/>
        </p:nvSpPr>
        <p:spPr>
          <a:xfrm>
            <a:off x="1091835" y="1091703"/>
            <a:ext cx="2677977" cy="369332"/>
          </a:xfrm>
          <a:prstGeom prst="rect">
            <a:avLst/>
          </a:prstGeom>
          <a:noFill/>
        </p:spPr>
        <p:txBody>
          <a:bodyPr wrap="none" rtlCol="0">
            <a:spAutoFit/>
          </a:bodyPr>
          <a:lstStyle/>
          <a:p>
            <a:r>
              <a:rPr lang="en-US" dirty="0"/>
              <a:t>AA Cell Doubling Time </a:t>
            </a:r>
            <a:r>
              <a:rPr lang="en-US" dirty="0" err="1"/>
              <a:t>Hist</a:t>
            </a:r>
            <a:endParaRPr lang="en-US" dirty="0"/>
          </a:p>
        </p:txBody>
      </p:sp>
      <p:sp>
        <p:nvSpPr>
          <p:cNvPr id="12" name="TextBox 11">
            <a:extLst>
              <a:ext uri="{FF2B5EF4-FFF2-40B4-BE49-F238E27FC236}">
                <a16:creationId xmlns:a16="http://schemas.microsoft.com/office/drawing/2014/main" xmlns="" id="{27E54607-8231-9343-A1CC-042903EF9F75}"/>
              </a:ext>
            </a:extLst>
          </p:cNvPr>
          <p:cNvSpPr txBox="1"/>
          <p:nvPr/>
        </p:nvSpPr>
        <p:spPr>
          <a:xfrm>
            <a:off x="5630411" y="1091703"/>
            <a:ext cx="2677977" cy="369332"/>
          </a:xfrm>
          <a:prstGeom prst="rect">
            <a:avLst/>
          </a:prstGeom>
          <a:noFill/>
        </p:spPr>
        <p:txBody>
          <a:bodyPr wrap="none" rtlCol="0">
            <a:spAutoFit/>
          </a:bodyPr>
          <a:lstStyle/>
          <a:p>
            <a:r>
              <a:rPr lang="en-US" dirty="0"/>
              <a:t>AG Cell Doubling Time </a:t>
            </a:r>
            <a:r>
              <a:rPr lang="en-US" dirty="0" err="1"/>
              <a:t>Hist</a:t>
            </a:r>
            <a:endParaRPr lang="en-US" dirty="0"/>
          </a:p>
        </p:txBody>
      </p:sp>
      <p:sp>
        <p:nvSpPr>
          <p:cNvPr id="13" name="TextBox 12">
            <a:extLst>
              <a:ext uri="{FF2B5EF4-FFF2-40B4-BE49-F238E27FC236}">
                <a16:creationId xmlns:a16="http://schemas.microsoft.com/office/drawing/2014/main" xmlns="" id="{65ECA84C-B272-504E-AA13-23232835D6D4}"/>
              </a:ext>
            </a:extLst>
          </p:cNvPr>
          <p:cNvSpPr txBox="1"/>
          <p:nvPr/>
        </p:nvSpPr>
        <p:spPr>
          <a:xfrm>
            <a:off x="1091835" y="3973447"/>
            <a:ext cx="2690801" cy="369332"/>
          </a:xfrm>
          <a:prstGeom prst="rect">
            <a:avLst/>
          </a:prstGeom>
          <a:noFill/>
        </p:spPr>
        <p:txBody>
          <a:bodyPr wrap="none" rtlCol="0">
            <a:spAutoFit/>
          </a:bodyPr>
          <a:lstStyle/>
          <a:p>
            <a:r>
              <a:rPr lang="en-US" dirty="0"/>
              <a:t>GA Cell Doubling Time </a:t>
            </a:r>
            <a:r>
              <a:rPr lang="en-US" dirty="0" err="1"/>
              <a:t>Hist</a:t>
            </a:r>
            <a:endParaRPr lang="en-US" dirty="0"/>
          </a:p>
        </p:txBody>
      </p:sp>
      <p:sp>
        <p:nvSpPr>
          <p:cNvPr id="14" name="TextBox 13">
            <a:extLst>
              <a:ext uri="{FF2B5EF4-FFF2-40B4-BE49-F238E27FC236}">
                <a16:creationId xmlns:a16="http://schemas.microsoft.com/office/drawing/2014/main" xmlns="" id="{86A36952-5750-8B44-974C-E8612A5220FD}"/>
              </a:ext>
            </a:extLst>
          </p:cNvPr>
          <p:cNvSpPr txBox="1"/>
          <p:nvPr/>
        </p:nvSpPr>
        <p:spPr>
          <a:xfrm>
            <a:off x="5617587" y="3973447"/>
            <a:ext cx="2690801" cy="369332"/>
          </a:xfrm>
          <a:prstGeom prst="rect">
            <a:avLst/>
          </a:prstGeom>
          <a:noFill/>
        </p:spPr>
        <p:txBody>
          <a:bodyPr wrap="none" rtlCol="0">
            <a:spAutoFit/>
          </a:bodyPr>
          <a:lstStyle/>
          <a:p>
            <a:r>
              <a:rPr lang="en-US" dirty="0"/>
              <a:t>GG Cell Doubling Time </a:t>
            </a:r>
            <a:r>
              <a:rPr lang="en-US" dirty="0" err="1"/>
              <a:t>Hist</a:t>
            </a:r>
            <a:endParaRPr lang="en-US" dirty="0"/>
          </a:p>
        </p:txBody>
      </p:sp>
      <p:sp>
        <p:nvSpPr>
          <p:cNvPr id="15" name="TextBox 14">
            <a:extLst>
              <a:ext uri="{FF2B5EF4-FFF2-40B4-BE49-F238E27FC236}">
                <a16:creationId xmlns:a16="http://schemas.microsoft.com/office/drawing/2014/main" xmlns="" id="{668E16D7-4814-1349-8A26-C616D4FDEFC8}"/>
              </a:ext>
            </a:extLst>
          </p:cNvPr>
          <p:cNvSpPr txBox="1"/>
          <p:nvPr/>
        </p:nvSpPr>
        <p:spPr>
          <a:xfrm>
            <a:off x="1451524" y="3435457"/>
            <a:ext cx="1645002" cy="307777"/>
          </a:xfrm>
          <a:prstGeom prst="rect">
            <a:avLst/>
          </a:prstGeom>
          <a:noFill/>
        </p:spPr>
        <p:txBody>
          <a:bodyPr wrap="none" rtlCol="0">
            <a:spAutoFit/>
          </a:bodyPr>
          <a:lstStyle/>
          <a:p>
            <a:r>
              <a:rPr lang="en-US" sz="1400" dirty="0"/>
              <a:t>Doubling time (min)</a:t>
            </a:r>
          </a:p>
        </p:txBody>
      </p:sp>
      <p:sp>
        <p:nvSpPr>
          <p:cNvPr id="16" name="TextBox 15">
            <a:extLst>
              <a:ext uri="{FF2B5EF4-FFF2-40B4-BE49-F238E27FC236}">
                <a16:creationId xmlns:a16="http://schemas.microsoft.com/office/drawing/2014/main" xmlns="" id="{52B195D3-64A9-8546-8AE6-5D23E8FFA78D}"/>
              </a:ext>
            </a:extLst>
          </p:cNvPr>
          <p:cNvSpPr txBox="1"/>
          <p:nvPr/>
        </p:nvSpPr>
        <p:spPr>
          <a:xfrm>
            <a:off x="6110481" y="3433694"/>
            <a:ext cx="1645002" cy="307777"/>
          </a:xfrm>
          <a:prstGeom prst="rect">
            <a:avLst/>
          </a:prstGeom>
          <a:noFill/>
        </p:spPr>
        <p:txBody>
          <a:bodyPr wrap="none" rtlCol="0">
            <a:spAutoFit/>
          </a:bodyPr>
          <a:lstStyle/>
          <a:p>
            <a:r>
              <a:rPr lang="en-US" sz="1400" dirty="0"/>
              <a:t>Doubling time (min)</a:t>
            </a:r>
          </a:p>
        </p:txBody>
      </p:sp>
      <p:sp>
        <p:nvSpPr>
          <p:cNvPr id="17" name="TextBox 16">
            <a:extLst>
              <a:ext uri="{FF2B5EF4-FFF2-40B4-BE49-F238E27FC236}">
                <a16:creationId xmlns:a16="http://schemas.microsoft.com/office/drawing/2014/main" xmlns="" id="{FFB1E114-5162-6F43-85D4-6AA4042BA92D}"/>
              </a:ext>
            </a:extLst>
          </p:cNvPr>
          <p:cNvSpPr txBox="1"/>
          <p:nvPr/>
        </p:nvSpPr>
        <p:spPr>
          <a:xfrm>
            <a:off x="6089831" y="6332848"/>
            <a:ext cx="1645002" cy="307777"/>
          </a:xfrm>
          <a:prstGeom prst="rect">
            <a:avLst/>
          </a:prstGeom>
          <a:noFill/>
        </p:spPr>
        <p:txBody>
          <a:bodyPr wrap="none" rtlCol="0">
            <a:spAutoFit/>
          </a:bodyPr>
          <a:lstStyle/>
          <a:p>
            <a:r>
              <a:rPr lang="en-US" sz="1400" dirty="0"/>
              <a:t>Doubling time (min)</a:t>
            </a:r>
          </a:p>
        </p:txBody>
      </p:sp>
      <p:sp>
        <p:nvSpPr>
          <p:cNvPr id="18" name="TextBox 17">
            <a:extLst>
              <a:ext uri="{FF2B5EF4-FFF2-40B4-BE49-F238E27FC236}">
                <a16:creationId xmlns:a16="http://schemas.microsoft.com/office/drawing/2014/main" xmlns="" id="{CE42D786-D86C-464E-AF21-A789F80BE200}"/>
              </a:ext>
            </a:extLst>
          </p:cNvPr>
          <p:cNvSpPr txBox="1"/>
          <p:nvPr/>
        </p:nvSpPr>
        <p:spPr>
          <a:xfrm>
            <a:off x="1518169" y="6330234"/>
            <a:ext cx="1645002" cy="307777"/>
          </a:xfrm>
          <a:prstGeom prst="rect">
            <a:avLst/>
          </a:prstGeom>
          <a:noFill/>
        </p:spPr>
        <p:txBody>
          <a:bodyPr wrap="none" rtlCol="0">
            <a:spAutoFit/>
          </a:bodyPr>
          <a:lstStyle/>
          <a:p>
            <a:r>
              <a:rPr lang="en-US" sz="1400" dirty="0"/>
              <a:t>Doubling time (min)</a:t>
            </a:r>
          </a:p>
        </p:txBody>
      </p:sp>
      <p:sp>
        <p:nvSpPr>
          <p:cNvPr id="19" name="TextBox 18">
            <a:extLst>
              <a:ext uri="{FF2B5EF4-FFF2-40B4-BE49-F238E27FC236}">
                <a16:creationId xmlns:a16="http://schemas.microsoft.com/office/drawing/2014/main" xmlns="" id="{15EAAF9D-616C-F140-937A-D3FDF242DC83}"/>
              </a:ext>
            </a:extLst>
          </p:cNvPr>
          <p:cNvSpPr txBox="1"/>
          <p:nvPr/>
        </p:nvSpPr>
        <p:spPr>
          <a:xfrm rot="16200000">
            <a:off x="4958794" y="2352147"/>
            <a:ext cx="981423" cy="307777"/>
          </a:xfrm>
          <a:prstGeom prst="rect">
            <a:avLst/>
          </a:prstGeom>
          <a:noFill/>
        </p:spPr>
        <p:txBody>
          <a:bodyPr wrap="none" rtlCol="0">
            <a:spAutoFit/>
          </a:bodyPr>
          <a:lstStyle/>
          <a:p>
            <a:r>
              <a:rPr lang="en-US" sz="1400" dirty="0"/>
              <a:t>Cell counts</a:t>
            </a:r>
          </a:p>
        </p:txBody>
      </p:sp>
      <p:sp>
        <p:nvSpPr>
          <p:cNvPr id="20" name="TextBox 19">
            <a:extLst>
              <a:ext uri="{FF2B5EF4-FFF2-40B4-BE49-F238E27FC236}">
                <a16:creationId xmlns:a16="http://schemas.microsoft.com/office/drawing/2014/main" xmlns="" id="{CD4985EC-7976-5147-927B-588F9F991404}"/>
              </a:ext>
            </a:extLst>
          </p:cNvPr>
          <p:cNvSpPr txBox="1"/>
          <p:nvPr/>
        </p:nvSpPr>
        <p:spPr>
          <a:xfrm rot="16200000">
            <a:off x="4985811" y="5131148"/>
            <a:ext cx="981423" cy="307777"/>
          </a:xfrm>
          <a:prstGeom prst="rect">
            <a:avLst/>
          </a:prstGeom>
          <a:noFill/>
        </p:spPr>
        <p:txBody>
          <a:bodyPr wrap="none" rtlCol="0">
            <a:spAutoFit/>
          </a:bodyPr>
          <a:lstStyle/>
          <a:p>
            <a:r>
              <a:rPr lang="en-US" sz="1400" dirty="0"/>
              <a:t>Cell counts</a:t>
            </a:r>
          </a:p>
        </p:txBody>
      </p:sp>
      <p:sp>
        <p:nvSpPr>
          <p:cNvPr id="22" name="TextBox 21">
            <a:extLst>
              <a:ext uri="{FF2B5EF4-FFF2-40B4-BE49-F238E27FC236}">
                <a16:creationId xmlns:a16="http://schemas.microsoft.com/office/drawing/2014/main" xmlns="" id="{B8943363-5250-D544-83E4-D8A3864F5491}"/>
              </a:ext>
            </a:extLst>
          </p:cNvPr>
          <p:cNvSpPr txBox="1"/>
          <p:nvPr/>
        </p:nvSpPr>
        <p:spPr>
          <a:xfrm rot="16200000">
            <a:off x="437753" y="2352146"/>
            <a:ext cx="981423" cy="307777"/>
          </a:xfrm>
          <a:prstGeom prst="rect">
            <a:avLst/>
          </a:prstGeom>
          <a:noFill/>
        </p:spPr>
        <p:txBody>
          <a:bodyPr wrap="none" rtlCol="0">
            <a:spAutoFit/>
          </a:bodyPr>
          <a:lstStyle/>
          <a:p>
            <a:r>
              <a:rPr lang="en-US" sz="1400" dirty="0"/>
              <a:t>Cell counts</a:t>
            </a:r>
          </a:p>
        </p:txBody>
      </p:sp>
      <p:sp>
        <p:nvSpPr>
          <p:cNvPr id="23" name="TextBox 22">
            <a:extLst>
              <a:ext uri="{FF2B5EF4-FFF2-40B4-BE49-F238E27FC236}">
                <a16:creationId xmlns:a16="http://schemas.microsoft.com/office/drawing/2014/main" xmlns="" id="{212206E8-0DAD-FD4B-9ED6-B1F75A08F973}"/>
              </a:ext>
            </a:extLst>
          </p:cNvPr>
          <p:cNvSpPr txBox="1"/>
          <p:nvPr/>
        </p:nvSpPr>
        <p:spPr>
          <a:xfrm rot="16200000">
            <a:off x="464770" y="5131147"/>
            <a:ext cx="981423" cy="307777"/>
          </a:xfrm>
          <a:prstGeom prst="rect">
            <a:avLst/>
          </a:prstGeom>
          <a:noFill/>
        </p:spPr>
        <p:txBody>
          <a:bodyPr wrap="none" rtlCol="0">
            <a:spAutoFit/>
          </a:bodyPr>
          <a:lstStyle/>
          <a:p>
            <a:r>
              <a:rPr lang="en-US" sz="1400" dirty="0"/>
              <a:t>Cell counts</a:t>
            </a:r>
          </a:p>
        </p:txBody>
      </p:sp>
    </p:spTree>
    <p:extLst>
      <p:ext uri="{BB962C8B-B14F-4D97-AF65-F5344CB8AC3E}">
        <p14:creationId xmlns:p14="http://schemas.microsoft.com/office/powerpoint/2010/main" val="162118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66D82-4D6C-0545-AA84-77810CB75891}"/>
              </a:ext>
            </a:extLst>
          </p:cNvPr>
          <p:cNvSpPr>
            <a:spLocks noGrp="1"/>
          </p:cNvSpPr>
          <p:nvPr>
            <p:ph type="title"/>
          </p:nvPr>
        </p:nvSpPr>
        <p:spPr>
          <a:xfrm>
            <a:off x="457200" y="210243"/>
            <a:ext cx="8229600" cy="742793"/>
          </a:xfrm>
        </p:spPr>
        <p:txBody>
          <a:bodyPr>
            <a:normAutofit/>
          </a:bodyPr>
          <a:lstStyle/>
          <a:p>
            <a:r>
              <a:rPr lang="en-US" sz="2800" dirty="0"/>
              <a:t>Lag Period May Cause Non-</a:t>
            </a:r>
            <a:r>
              <a:rPr lang="en-US" sz="2800" dirty="0" err="1"/>
              <a:t>Theortical</a:t>
            </a:r>
            <a:r>
              <a:rPr lang="en-US" sz="2800" dirty="0"/>
              <a:t> Cell Counts</a:t>
            </a:r>
          </a:p>
        </p:txBody>
      </p:sp>
      <p:sp>
        <p:nvSpPr>
          <p:cNvPr id="4" name="Slide Number Placeholder 3">
            <a:extLst>
              <a:ext uri="{FF2B5EF4-FFF2-40B4-BE49-F238E27FC236}">
                <a16:creationId xmlns:a16="http://schemas.microsoft.com/office/drawing/2014/main" xmlns="" id="{CDB3B4E5-2D15-9247-8845-1BAD53960342}"/>
              </a:ext>
            </a:extLst>
          </p:cNvPr>
          <p:cNvSpPr>
            <a:spLocks noGrp="1"/>
          </p:cNvSpPr>
          <p:nvPr>
            <p:ph type="sldNum" sz="quarter" idx="12"/>
          </p:nvPr>
        </p:nvSpPr>
        <p:spPr/>
        <p:txBody>
          <a:bodyPr/>
          <a:lstStyle/>
          <a:p>
            <a:fld id="{EEC04213-14EA-274E-B523-6416FB6CD9B5}" type="slidenum">
              <a:rPr lang="en-US" smtClean="0"/>
              <a:t>17</a:t>
            </a:fld>
            <a:endParaRPr lang="en-US"/>
          </a:p>
        </p:txBody>
      </p:sp>
      <p:pic>
        <p:nvPicPr>
          <p:cNvPr id="3" name="Picture 2">
            <a:extLst>
              <a:ext uri="{FF2B5EF4-FFF2-40B4-BE49-F238E27FC236}">
                <a16:creationId xmlns:a16="http://schemas.microsoft.com/office/drawing/2014/main" xmlns="" id="{0FCA4288-259E-D740-B798-4B3C408EAF13}"/>
              </a:ext>
            </a:extLst>
          </p:cNvPr>
          <p:cNvPicPr>
            <a:picLocks noChangeAspect="1"/>
          </p:cNvPicPr>
          <p:nvPr/>
        </p:nvPicPr>
        <p:blipFill>
          <a:blip r:embed="rId2"/>
          <a:stretch>
            <a:fillRect/>
          </a:stretch>
        </p:blipFill>
        <p:spPr>
          <a:xfrm>
            <a:off x="1049629" y="1250056"/>
            <a:ext cx="6767848" cy="4489429"/>
          </a:xfrm>
          <a:prstGeom prst="rect">
            <a:avLst/>
          </a:prstGeom>
        </p:spPr>
      </p:pic>
    </p:spTree>
    <p:extLst>
      <p:ext uri="{BB962C8B-B14F-4D97-AF65-F5344CB8AC3E}">
        <p14:creationId xmlns:p14="http://schemas.microsoft.com/office/powerpoint/2010/main" val="319206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13DE6A71-3E66-B343-A181-E2AB835A66C2}"/>
              </a:ext>
            </a:extLst>
          </p:cNvPr>
          <p:cNvPicPr>
            <a:picLocks noChangeAspect="1"/>
          </p:cNvPicPr>
          <p:nvPr/>
        </p:nvPicPr>
        <p:blipFill>
          <a:blip r:embed="rId2"/>
          <a:stretch>
            <a:fillRect/>
          </a:stretch>
        </p:blipFill>
        <p:spPr>
          <a:xfrm>
            <a:off x="90241" y="1992266"/>
            <a:ext cx="4387776" cy="2875948"/>
          </a:xfrm>
          <a:prstGeom prst="rect">
            <a:avLst/>
          </a:prstGeom>
        </p:spPr>
      </p:pic>
      <p:pic>
        <p:nvPicPr>
          <p:cNvPr id="23" name="Picture 22">
            <a:extLst>
              <a:ext uri="{FF2B5EF4-FFF2-40B4-BE49-F238E27FC236}">
                <a16:creationId xmlns:a16="http://schemas.microsoft.com/office/drawing/2014/main" xmlns="" id="{6F614553-9A8C-DA48-9EF3-CCF3CCAB10E6}"/>
              </a:ext>
            </a:extLst>
          </p:cNvPr>
          <p:cNvPicPr>
            <a:picLocks/>
          </p:cNvPicPr>
          <p:nvPr/>
        </p:nvPicPr>
        <p:blipFill>
          <a:blip r:embed="rId3"/>
          <a:stretch>
            <a:fillRect/>
          </a:stretch>
        </p:blipFill>
        <p:spPr>
          <a:xfrm>
            <a:off x="4636663" y="1990060"/>
            <a:ext cx="4389120" cy="2880360"/>
          </a:xfrm>
          <a:prstGeom prst="rect">
            <a:avLst/>
          </a:prstGeom>
        </p:spPr>
      </p:pic>
      <p:sp>
        <p:nvSpPr>
          <p:cNvPr id="24" name="Title 1">
            <a:extLst>
              <a:ext uri="{FF2B5EF4-FFF2-40B4-BE49-F238E27FC236}">
                <a16:creationId xmlns:a16="http://schemas.microsoft.com/office/drawing/2014/main" xmlns="" id="{116321D5-4D46-E747-982A-703C369BB66A}"/>
              </a:ext>
            </a:extLst>
          </p:cNvPr>
          <p:cNvSpPr>
            <a:spLocks noGrp="1"/>
          </p:cNvSpPr>
          <p:nvPr>
            <p:ph type="title"/>
          </p:nvPr>
        </p:nvSpPr>
        <p:spPr>
          <a:xfrm>
            <a:off x="457200" y="274638"/>
            <a:ext cx="8229600" cy="1143000"/>
          </a:xfrm>
        </p:spPr>
        <p:txBody>
          <a:bodyPr>
            <a:normAutofit/>
          </a:bodyPr>
          <a:lstStyle/>
          <a:p>
            <a:r>
              <a:rPr lang="en-US" sz="2800" dirty="0"/>
              <a:t>S1021 MP6 Mutation Rate</a:t>
            </a:r>
          </a:p>
        </p:txBody>
      </p:sp>
    </p:spTree>
    <p:extLst>
      <p:ext uri="{BB962C8B-B14F-4D97-AF65-F5344CB8AC3E}">
        <p14:creationId xmlns:p14="http://schemas.microsoft.com/office/powerpoint/2010/main" val="1800514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9EC4B-851A-8D48-8DFC-6B599344FC2B}"/>
              </a:ext>
            </a:extLst>
          </p:cNvPr>
          <p:cNvSpPr>
            <a:spLocks noGrp="1"/>
          </p:cNvSpPr>
          <p:nvPr>
            <p:ph type="title"/>
          </p:nvPr>
        </p:nvSpPr>
        <p:spPr/>
        <p:txBody>
          <a:bodyPr>
            <a:normAutofit/>
          </a:bodyPr>
          <a:lstStyle/>
          <a:p>
            <a:r>
              <a:rPr lang="en-US" sz="2800" dirty="0"/>
              <a:t>ABAC Mutations are Non-</a:t>
            </a:r>
            <a:r>
              <a:rPr lang="en-US" sz="2800" dirty="0" err="1"/>
              <a:t>Poissonian</a:t>
            </a:r>
            <a:r>
              <a:rPr lang="en-US" sz="2800" dirty="0"/>
              <a:t> in Time (High 0’s)</a:t>
            </a:r>
          </a:p>
        </p:txBody>
      </p:sp>
      <p:sp>
        <p:nvSpPr>
          <p:cNvPr id="4" name="Slide Number Placeholder 3">
            <a:extLst>
              <a:ext uri="{FF2B5EF4-FFF2-40B4-BE49-F238E27FC236}">
                <a16:creationId xmlns:a16="http://schemas.microsoft.com/office/drawing/2014/main" xmlns="" id="{C9941567-10B0-CE40-9955-4DEC4D1E10B1}"/>
              </a:ext>
            </a:extLst>
          </p:cNvPr>
          <p:cNvSpPr>
            <a:spLocks noGrp="1"/>
          </p:cNvSpPr>
          <p:nvPr>
            <p:ph type="sldNum" sz="quarter" idx="12"/>
          </p:nvPr>
        </p:nvSpPr>
        <p:spPr/>
        <p:txBody>
          <a:bodyPr/>
          <a:lstStyle/>
          <a:p>
            <a:fld id="{EEC04213-14EA-274E-B523-6416FB6CD9B5}" type="slidenum">
              <a:rPr lang="en-US" smtClean="0"/>
              <a:t>19</a:t>
            </a:fld>
            <a:endParaRPr lang="en-US"/>
          </a:p>
        </p:txBody>
      </p:sp>
      <p:pic>
        <p:nvPicPr>
          <p:cNvPr id="5" name="Picture 4">
            <a:extLst>
              <a:ext uri="{FF2B5EF4-FFF2-40B4-BE49-F238E27FC236}">
                <a16:creationId xmlns:a16="http://schemas.microsoft.com/office/drawing/2014/main" xmlns="" id="{8AED2FB6-BD92-AE4E-9222-0DD46ACFBE06}"/>
              </a:ext>
            </a:extLst>
          </p:cNvPr>
          <p:cNvPicPr>
            <a:picLocks noChangeAspect="1"/>
          </p:cNvPicPr>
          <p:nvPr/>
        </p:nvPicPr>
        <p:blipFill>
          <a:blip r:embed="rId2"/>
          <a:stretch>
            <a:fillRect/>
          </a:stretch>
        </p:blipFill>
        <p:spPr>
          <a:xfrm>
            <a:off x="1577259" y="1543012"/>
            <a:ext cx="5989481" cy="3968787"/>
          </a:xfrm>
          <a:prstGeom prst="rect">
            <a:avLst/>
          </a:prstGeom>
        </p:spPr>
      </p:pic>
    </p:spTree>
    <p:extLst>
      <p:ext uri="{BB962C8B-B14F-4D97-AF65-F5344CB8AC3E}">
        <p14:creationId xmlns:p14="http://schemas.microsoft.com/office/powerpoint/2010/main" val="302756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09" y="107598"/>
            <a:ext cx="8987223" cy="809624"/>
          </a:xfrm>
        </p:spPr>
        <p:txBody>
          <a:bodyPr>
            <a:noAutofit/>
          </a:bodyPr>
          <a:lstStyle/>
          <a:p>
            <a:r>
              <a:rPr lang="en-US" sz="3200" dirty="0"/>
              <a:t>Lineage Sequencing with Statistical Loading</a:t>
            </a:r>
          </a:p>
        </p:txBody>
      </p:sp>
      <p:sp>
        <p:nvSpPr>
          <p:cNvPr id="3" name="TextBox 2"/>
          <p:cNvSpPr txBox="1"/>
          <p:nvPr/>
        </p:nvSpPr>
        <p:spPr>
          <a:xfrm>
            <a:off x="1478571" y="5424290"/>
            <a:ext cx="6822000" cy="369332"/>
          </a:xfrm>
          <a:prstGeom prst="rect">
            <a:avLst/>
          </a:prstGeom>
          <a:noFill/>
        </p:spPr>
        <p:txBody>
          <a:bodyPr wrap="none" rtlCol="0">
            <a:spAutoFit/>
          </a:bodyPr>
          <a:lstStyle/>
          <a:p>
            <a:r>
              <a:rPr lang="en-US" dirty="0"/>
              <a:t>Lineage-sequencing for accurate </a:t>
            </a:r>
            <a:r>
              <a:rPr lang="en-US" b="1" dirty="0"/>
              <a:t>single generation mutation detection</a:t>
            </a:r>
          </a:p>
        </p:txBody>
      </p:sp>
      <p:pic>
        <p:nvPicPr>
          <p:cNvPr id="6" name="Picture 5" descr="pedigree_figur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73" y="1833981"/>
            <a:ext cx="8616763" cy="3288298"/>
          </a:xfrm>
          <a:prstGeom prst="rect">
            <a:avLst/>
          </a:prstGeom>
        </p:spPr>
      </p:pic>
    </p:spTree>
    <p:extLst>
      <p:ext uri="{BB962C8B-B14F-4D97-AF65-F5344CB8AC3E}">
        <p14:creationId xmlns:p14="http://schemas.microsoft.com/office/powerpoint/2010/main" val="11197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4B956A-CC51-514B-A3A0-8DFB729D724B}"/>
              </a:ext>
            </a:extLst>
          </p:cNvPr>
          <p:cNvSpPr>
            <a:spLocks noGrp="1"/>
          </p:cNvSpPr>
          <p:nvPr>
            <p:ph type="title"/>
          </p:nvPr>
        </p:nvSpPr>
        <p:spPr>
          <a:xfrm>
            <a:off x="103031" y="209269"/>
            <a:ext cx="8937938" cy="889007"/>
          </a:xfrm>
        </p:spPr>
        <p:txBody>
          <a:bodyPr>
            <a:noAutofit/>
          </a:bodyPr>
          <a:lstStyle/>
          <a:p>
            <a:r>
              <a:rPr lang="en-US" sz="2400" dirty="0"/>
              <a:t>Early Mutator Effects are Different than Equilibrium Mutators </a:t>
            </a:r>
          </a:p>
        </p:txBody>
      </p:sp>
      <p:sp>
        <p:nvSpPr>
          <p:cNvPr id="4" name="Slide Number Placeholder 3">
            <a:extLst>
              <a:ext uri="{FF2B5EF4-FFF2-40B4-BE49-F238E27FC236}">
                <a16:creationId xmlns:a16="http://schemas.microsoft.com/office/drawing/2014/main" xmlns="" id="{7C9FED24-CF20-994A-87C5-09C8972AF93F}"/>
              </a:ext>
            </a:extLst>
          </p:cNvPr>
          <p:cNvSpPr>
            <a:spLocks noGrp="1"/>
          </p:cNvSpPr>
          <p:nvPr>
            <p:ph type="sldNum" sz="quarter" idx="12"/>
          </p:nvPr>
        </p:nvSpPr>
        <p:spPr/>
        <p:txBody>
          <a:bodyPr/>
          <a:lstStyle/>
          <a:p>
            <a:fld id="{EEC04213-14EA-274E-B523-6416FB6CD9B5}" type="slidenum">
              <a:rPr lang="en-US" smtClean="0"/>
              <a:t>20</a:t>
            </a:fld>
            <a:endParaRPr lang="en-US"/>
          </a:p>
        </p:txBody>
      </p:sp>
      <p:graphicFrame>
        <p:nvGraphicFramePr>
          <p:cNvPr id="5" name="Chart 4">
            <a:extLst>
              <a:ext uri="{FF2B5EF4-FFF2-40B4-BE49-F238E27FC236}">
                <a16:creationId xmlns:a16="http://schemas.microsoft.com/office/drawing/2014/main" xmlns="" id="{FD7427F9-6D64-414F-B186-5F72624D8DE5}"/>
              </a:ext>
            </a:extLst>
          </p:cNvPr>
          <p:cNvGraphicFramePr>
            <a:graphicFrameLocks/>
          </p:cNvGraphicFramePr>
          <p:nvPr>
            <p:extLst>
              <p:ext uri="{D42A27DB-BD31-4B8C-83A1-F6EECF244321}">
                <p14:modId xmlns:p14="http://schemas.microsoft.com/office/powerpoint/2010/main" val="3166410271"/>
              </p:ext>
            </p:extLst>
          </p:nvPr>
        </p:nvGraphicFramePr>
        <p:xfrm>
          <a:off x="1476238" y="1098276"/>
          <a:ext cx="5906964" cy="484433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xmlns="" id="{AF1CA286-14D1-E049-A4EB-6B7EFFAC72DD}"/>
              </a:ext>
            </a:extLst>
          </p:cNvPr>
          <p:cNvSpPr/>
          <p:nvPr/>
        </p:nvSpPr>
        <p:spPr>
          <a:xfrm>
            <a:off x="1648494" y="3900688"/>
            <a:ext cx="5314964" cy="38636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83EF5E-3B03-AE41-AFA5-550ABA4FBAE3}"/>
              </a:ext>
            </a:extLst>
          </p:cNvPr>
          <p:cNvSpPr/>
          <p:nvPr/>
        </p:nvSpPr>
        <p:spPr>
          <a:xfrm>
            <a:off x="1648494" y="3035659"/>
            <a:ext cx="5314964" cy="38636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7A8BDC2A-417B-4B44-9605-95252D1EE166}"/>
              </a:ext>
            </a:extLst>
          </p:cNvPr>
          <p:cNvSpPr/>
          <p:nvPr/>
        </p:nvSpPr>
        <p:spPr>
          <a:xfrm>
            <a:off x="1648494" y="2649291"/>
            <a:ext cx="5314964" cy="15544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894302C-5DF8-7845-8A63-66A84CAA843E}"/>
              </a:ext>
            </a:extLst>
          </p:cNvPr>
          <p:cNvSpPr/>
          <p:nvPr/>
        </p:nvSpPr>
        <p:spPr>
          <a:xfrm>
            <a:off x="6715366" y="5638161"/>
            <a:ext cx="419529" cy="207235"/>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535AD484-AD19-5242-BAF5-329244F0709D}"/>
              </a:ext>
            </a:extLst>
          </p:cNvPr>
          <p:cNvSpPr txBox="1"/>
          <p:nvPr/>
        </p:nvSpPr>
        <p:spPr>
          <a:xfrm>
            <a:off x="7057621" y="2211408"/>
            <a:ext cx="1428533"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Avg</a:t>
            </a:r>
            <a:r>
              <a:rPr lang="en-US" sz="1400" dirty="0">
                <a:latin typeface="Arial" panose="020B0604020202020204" pitchFamily="34" charset="0"/>
                <a:cs typeface="Arial" panose="020B0604020202020204" pitchFamily="34" charset="0"/>
              </a:rPr>
              <a:t>(%) / GBAC</a:t>
            </a:r>
          </a:p>
        </p:txBody>
      </p:sp>
      <p:sp>
        <p:nvSpPr>
          <p:cNvPr id="12" name="TextBox 11">
            <a:extLst>
              <a:ext uri="{FF2B5EF4-FFF2-40B4-BE49-F238E27FC236}">
                <a16:creationId xmlns:a16="http://schemas.microsoft.com/office/drawing/2014/main" xmlns="" id="{4E21DF02-7C95-044F-85C0-E005C8F6159B}"/>
              </a:ext>
            </a:extLst>
          </p:cNvPr>
          <p:cNvSpPr txBox="1"/>
          <p:nvPr/>
        </p:nvSpPr>
        <p:spPr>
          <a:xfrm>
            <a:off x="7263682" y="2561725"/>
            <a:ext cx="102944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3.39 / </a:t>
            </a:r>
            <a:r>
              <a:rPr lang="en-US" sz="1400" dirty="0">
                <a:solidFill>
                  <a:srgbClr val="FF0000"/>
                </a:solidFill>
                <a:latin typeface="Arial" panose="020B0604020202020204" pitchFamily="34" charset="0"/>
                <a:cs typeface="Arial" panose="020B0604020202020204" pitchFamily="34" charset="0"/>
              </a:rPr>
              <a:t>0.00</a:t>
            </a:r>
          </a:p>
        </p:txBody>
      </p:sp>
      <p:sp>
        <p:nvSpPr>
          <p:cNvPr id="13" name="TextBox 12">
            <a:extLst>
              <a:ext uri="{FF2B5EF4-FFF2-40B4-BE49-F238E27FC236}">
                <a16:creationId xmlns:a16="http://schemas.microsoft.com/office/drawing/2014/main" xmlns="" id="{14B5C94C-0A64-B244-9F90-E75274A3A5B1}"/>
              </a:ext>
            </a:extLst>
          </p:cNvPr>
          <p:cNvSpPr txBox="1"/>
          <p:nvPr/>
        </p:nvSpPr>
        <p:spPr>
          <a:xfrm>
            <a:off x="7263682" y="2961735"/>
            <a:ext cx="102944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9.64 / </a:t>
            </a:r>
            <a:r>
              <a:rPr lang="en-US" sz="1400" dirty="0">
                <a:solidFill>
                  <a:srgbClr val="FF0000"/>
                </a:solidFill>
                <a:latin typeface="Arial" panose="020B0604020202020204" pitchFamily="34" charset="0"/>
                <a:cs typeface="Arial" panose="020B0604020202020204" pitchFamily="34" charset="0"/>
              </a:rPr>
              <a:t>2.00</a:t>
            </a:r>
          </a:p>
        </p:txBody>
      </p:sp>
      <p:sp>
        <p:nvSpPr>
          <p:cNvPr id="14" name="TextBox 13">
            <a:extLst>
              <a:ext uri="{FF2B5EF4-FFF2-40B4-BE49-F238E27FC236}">
                <a16:creationId xmlns:a16="http://schemas.microsoft.com/office/drawing/2014/main" xmlns="" id="{3CDC9DFC-E940-824C-AD97-449948E552A5}"/>
              </a:ext>
            </a:extLst>
          </p:cNvPr>
          <p:cNvSpPr txBox="1"/>
          <p:nvPr/>
        </p:nvSpPr>
        <p:spPr>
          <a:xfrm>
            <a:off x="7263682" y="3196800"/>
            <a:ext cx="102944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3.84 / </a:t>
            </a:r>
            <a:r>
              <a:rPr lang="en-US" sz="1400" dirty="0">
                <a:solidFill>
                  <a:srgbClr val="FF0000"/>
                </a:solidFill>
                <a:latin typeface="Arial" panose="020B0604020202020204" pitchFamily="34" charset="0"/>
                <a:cs typeface="Arial" panose="020B0604020202020204" pitchFamily="34" charset="0"/>
              </a:rPr>
              <a:t>8.00</a:t>
            </a:r>
          </a:p>
        </p:txBody>
      </p:sp>
      <p:sp>
        <p:nvSpPr>
          <p:cNvPr id="15" name="TextBox 14">
            <a:extLst>
              <a:ext uri="{FF2B5EF4-FFF2-40B4-BE49-F238E27FC236}">
                <a16:creationId xmlns:a16="http://schemas.microsoft.com/office/drawing/2014/main" xmlns="" id="{9E02B227-E242-8943-A07E-581929FB97A7}"/>
              </a:ext>
            </a:extLst>
          </p:cNvPr>
          <p:cNvSpPr txBox="1"/>
          <p:nvPr/>
        </p:nvSpPr>
        <p:spPr>
          <a:xfrm>
            <a:off x="7263682" y="3852946"/>
            <a:ext cx="102944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0.86 / </a:t>
            </a:r>
            <a:r>
              <a:rPr lang="en-US" sz="1400" dirty="0">
                <a:solidFill>
                  <a:srgbClr val="FF0000"/>
                </a:solidFill>
                <a:latin typeface="Arial" panose="020B0604020202020204" pitchFamily="34" charset="0"/>
                <a:cs typeface="Arial" panose="020B0604020202020204" pitchFamily="34" charset="0"/>
              </a:rPr>
              <a:t>4.00</a:t>
            </a:r>
          </a:p>
        </p:txBody>
      </p:sp>
      <p:sp>
        <p:nvSpPr>
          <p:cNvPr id="16" name="TextBox 15">
            <a:extLst>
              <a:ext uri="{FF2B5EF4-FFF2-40B4-BE49-F238E27FC236}">
                <a16:creationId xmlns:a16="http://schemas.microsoft.com/office/drawing/2014/main" xmlns="" id="{E9C10C87-7175-874E-9E7C-19064751DF28}"/>
              </a:ext>
            </a:extLst>
          </p:cNvPr>
          <p:cNvSpPr txBox="1"/>
          <p:nvPr/>
        </p:nvSpPr>
        <p:spPr>
          <a:xfrm>
            <a:off x="7263682" y="4046182"/>
            <a:ext cx="102944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5.86 / </a:t>
            </a:r>
            <a:r>
              <a:rPr lang="en-US" sz="1400" dirty="0">
                <a:solidFill>
                  <a:srgbClr val="FF0000"/>
                </a:solidFill>
                <a:latin typeface="Arial" panose="020B0604020202020204" pitchFamily="34" charset="0"/>
                <a:cs typeface="Arial" panose="020B0604020202020204" pitchFamily="34" charset="0"/>
              </a:rPr>
              <a:t>2.00</a:t>
            </a:r>
          </a:p>
        </p:txBody>
      </p:sp>
    </p:spTree>
    <p:extLst>
      <p:ext uri="{BB962C8B-B14F-4D97-AF65-F5344CB8AC3E}">
        <p14:creationId xmlns:p14="http://schemas.microsoft.com/office/powerpoint/2010/main" val="214627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EC04213-14EA-274E-B523-6416FB6CD9B5}" type="slidenum">
              <a:rPr lang="en-US" smtClean="0"/>
              <a:t>21</a:t>
            </a:fld>
            <a:endParaRPr lang="en-US"/>
          </a:p>
        </p:txBody>
      </p:sp>
    </p:spTree>
    <p:extLst>
      <p:ext uri="{BB962C8B-B14F-4D97-AF65-F5344CB8AC3E}">
        <p14:creationId xmlns:p14="http://schemas.microsoft.com/office/powerpoint/2010/main" val="85066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2449" y="1290721"/>
            <a:ext cx="317398" cy="422140"/>
            <a:chOff x="5997222" y="3468511"/>
            <a:chExt cx="488053" cy="649112"/>
          </a:xfrm>
        </p:grpSpPr>
        <p:sp>
          <p:nvSpPr>
            <p:cNvPr id="2" name="Can 1"/>
            <p:cNvSpPr/>
            <p:nvPr/>
          </p:nvSpPr>
          <p:spPr>
            <a:xfrm>
              <a:off x="5997222" y="3683001"/>
              <a:ext cx="488053" cy="434622"/>
            </a:xfrm>
            <a:prstGeom prst="can">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Can 134"/>
            <p:cNvSpPr/>
            <p:nvPr/>
          </p:nvSpPr>
          <p:spPr>
            <a:xfrm>
              <a:off x="5997222" y="3468511"/>
              <a:ext cx="488053" cy="649111"/>
            </a:xfrm>
            <a:prstGeom prst="can">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ight Arrow 4"/>
          <p:cNvSpPr/>
          <p:nvPr/>
        </p:nvSpPr>
        <p:spPr>
          <a:xfrm>
            <a:off x="896397" y="1428243"/>
            <a:ext cx="348195" cy="284618"/>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itle 1"/>
          <p:cNvSpPr>
            <a:spLocks noGrp="1"/>
          </p:cNvSpPr>
          <p:nvPr>
            <p:ph type="title"/>
          </p:nvPr>
        </p:nvSpPr>
        <p:spPr>
          <a:xfrm>
            <a:off x="368838" y="239844"/>
            <a:ext cx="8382107" cy="623300"/>
          </a:xfrm>
        </p:spPr>
        <p:txBody>
          <a:bodyPr>
            <a:normAutofit/>
          </a:bodyPr>
          <a:lstStyle/>
          <a:p>
            <a:r>
              <a:rPr lang="en-US" sz="3200" dirty="0"/>
              <a:t>Single Cell Isolation via Statistical Loading</a:t>
            </a:r>
          </a:p>
        </p:txBody>
      </p:sp>
      <p:sp>
        <p:nvSpPr>
          <p:cNvPr id="15" name="TextBox 14"/>
          <p:cNvSpPr txBox="1"/>
          <p:nvPr/>
        </p:nvSpPr>
        <p:spPr>
          <a:xfrm>
            <a:off x="-26603" y="1855919"/>
            <a:ext cx="1128534" cy="338554"/>
          </a:xfrm>
          <a:prstGeom prst="rect">
            <a:avLst/>
          </a:prstGeom>
          <a:noFill/>
        </p:spPr>
        <p:txBody>
          <a:bodyPr wrap="none" rtlCol="0">
            <a:spAutoFit/>
          </a:bodyPr>
          <a:lstStyle/>
          <a:p>
            <a:r>
              <a:rPr lang="en-US" sz="1600" dirty="0"/>
              <a:t>Cell culture</a:t>
            </a:r>
          </a:p>
        </p:txBody>
      </p:sp>
      <p:grpSp>
        <p:nvGrpSpPr>
          <p:cNvPr id="26" name="Group 25"/>
          <p:cNvGrpSpPr/>
          <p:nvPr/>
        </p:nvGrpSpPr>
        <p:grpSpPr>
          <a:xfrm flipH="1">
            <a:off x="1394705" y="1009573"/>
            <a:ext cx="823161" cy="887687"/>
            <a:chOff x="1990945" y="878000"/>
            <a:chExt cx="823161" cy="887687"/>
          </a:xfrm>
        </p:grpSpPr>
        <p:sp>
          <p:nvSpPr>
            <p:cNvPr id="7" name="Trapezoid 6"/>
            <p:cNvSpPr/>
            <p:nvPr/>
          </p:nvSpPr>
          <p:spPr>
            <a:xfrm rot="10800000">
              <a:off x="2216579" y="878000"/>
              <a:ext cx="365404" cy="457814"/>
            </a:xfrm>
            <a:prstGeom prst="trapezoid">
              <a:avLst>
                <a:gd name="adj" fmla="val 4000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376016" y="1190822"/>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408860" y="1118161"/>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306752" y="1024837"/>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399450" y="1031589"/>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408860" y="932951"/>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516883" y="1337898"/>
              <a:ext cx="165184" cy="4277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123991" y="1337898"/>
              <a:ext cx="165184" cy="4277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235703" y="1586307"/>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193802" y="1712078"/>
              <a:ext cx="45720" cy="45720"/>
            </a:xfrm>
            <a:prstGeom prst="ellipse">
              <a:avLst/>
            </a:prstGeom>
            <a:solidFill>
              <a:srgbClr val="0DF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459430" y="1392503"/>
              <a:ext cx="45720" cy="4572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550211" y="1622317"/>
              <a:ext cx="45720" cy="4572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Plus 71"/>
            <p:cNvSpPr/>
            <p:nvPr/>
          </p:nvSpPr>
          <p:spPr>
            <a:xfrm>
              <a:off x="1990945" y="1402217"/>
              <a:ext cx="202857" cy="202857"/>
            </a:xfrm>
            <a:prstGeom prst="mathPlus">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sp>
          <p:nvSpPr>
            <p:cNvPr id="6" name="Minus 5"/>
            <p:cNvSpPr/>
            <p:nvPr/>
          </p:nvSpPr>
          <p:spPr>
            <a:xfrm>
              <a:off x="2633954" y="1402248"/>
              <a:ext cx="180152" cy="180152"/>
            </a:xfrm>
            <a:prstGeom prst="mathMinus">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96well-edit-nozoo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16" y="2011138"/>
            <a:ext cx="1237308" cy="559168"/>
          </a:xfrm>
          <a:prstGeom prst="rect">
            <a:avLst/>
          </a:prstGeom>
        </p:spPr>
      </p:pic>
      <p:grpSp>
        <p:nvGrpSpPr>
          <p:cNvPr id="30" name="Group 29"/>
          <p:cNvGrpSpPr/>
          <p:nvPr/>
        </p:nvGrpSpPr>
        <p:grpSpPr>
          <a:xfrm>
            <a:off x="2264351" y="1156683"/>
            <a:ext cx="2435377" cy="1147280"/>
            <a:chOff x="2418253" y="1243248"/>
            <a:chExt cx="2015533" cy="949496"/>
          </a:xfrm>
        </p:grpSpPr>
        <p:grpSp>
          <p:nvGrpSpPr>
            <p:cNvPr id="22" name="Group 21"/>
            <p:cNvGrpSpPr/>
            <p:nvPr/>
          </p:nvGrpSpPr>
          <p:grpSpPr>
            <a:xfrm>
              <a:off x="2418253" y="1243248"/>
              <a:ext cx="2015533" cy="949496"/>
              <a:chOff x="3267765" y="2508135"/>
              <a:chExt cx="2015533" cy="949496"/>
            </a:xfrm>
          </p:grpSpPr>
          <p:sp>
            <p:nvSpPr>
              <p:cNvPr id="9" name="Rectangle 8"/>
              <p:cNvSpPr/>
              <p:nvPr/>
            </p:nvSpPr>
            <p:spPr>
              <a:xfrm>
                <a:off x="3273257" y="3282450"/>
                <a:ext cx="175180" cy="175180"/>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3448437" y="3205807"/>
                <a:ext cx="1834861" cy="251824"/>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267765" y="2508135"/>
                <a:ext cx="147828" cy="773435"/>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415593" y="2508135"/>
                <a:ext cx="1867705" cy="697672"/>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 name="Picture 22" descr="well1-edi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943" y="1352309"/>
              <a:ext cx="500178" cy="492239"/>
            </a:xfrm>
            <a:prstGeom prst="rect">
              <a:avLst/>
            </a:prstGeom>
          </p:spPr>
        </p:pic>
        <p:pic>
          <p:nvPicPr>
            <p:cNvPr id="27" name="Picture 26" descr="well2-edi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3824" y="1350772"/>
              <a:ext cx="501740" cy="493776"/>
            </a:xfrm>
            <a:prstGeom prst="rect">
              <a:avLst/>
            </a:prstGeom>
          </p:spPr>
        </p:pic>
        <p:sp>
          <p:nvSpPr>
            <p:cNvPr id="84" name="Right Arrow 83"/>
            <p:cNvSpPr/>
            <p:nvPr/>
          </p:nvSpPr>
          <p:spPr>
            <a:xfrm>
              <a:off x="3350632" y="1371067"/>
              <a:ext cx="348195" cy="2846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TextBox 84"/>
          <p:cNvSpPr txBox="1"/>
          <p:nvPr/>
        </p:nvSpPr>
        <p:spPr>
          <a:xfrm>
            <a:off x="1113061" y="2540093"/>
            <a:ext cx="1883849" cy="584776"/>
          </a:xfrm>
          <a:prstGeom prst="rect">
            <a:avLst/>
          </a:prstGeom>
          <a:noFill/>
        </p:spPr>
        <p:txBody>
          <a:bodyPr wrap="none" rtlCol="0">
            <a:spAutoFit/>
          </a:bodyPr>
          <a:lstStyle/>
          <a:p>
            <a:pPr algn="ctr"/>
            <a:r>
              <a:rPr lang="en-US" sz="1600" dirty="0"/>
              <a:t>Single Cell FACS Sort</a:t>
            </a:r>
          </a:p>
          <a:p>
            <a:pPr algn="ctr"/>
            <a:r>
              <a:rPr lang="en-US" sz="1600" dirty="0"/>
              <a:t>Into a 96 well plate</a:t>
            </a:r>
          </a:p>
        </p:txBody>
      </p:sp>
      <p:grpSp>
        <p:nvGrpSpPr>
          <p:cNvPr id="29" name="Group 28"/>
          <p:cNvGrpSpPr/>
          <p:nvPr/>
        </p:nvGrpSpPr>
        <p:grpSpPr>
          <a:xfrm>
            <a:off x="5137246" y="1179661"/>
            <a:ext cx="2364816" cy="1327980"/>
            <a:chOff x="4767630" y="1232647"/>
            <a:chExt cx="2364816" cy="1327980"/>
          </a:xfrm>
        </p:grpSpPr>
        <p:pic>
          <p:nvPicPr>
            <p:cNvPr id="87" name="Picture 86" descr="384well-edit3.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7630" y="1232647"/>
              <a:ext cx="1907616" cy="870780"/>
            </a:xfrm>
            <a:prstGeom prst="rect">
              <a:avLst/>
            </a:prstGeom>
          </p:spPr>
        </p:pic>
        <p:pic>
          <p:nvPicPr>
            <p:cNvPr id="88" name="Picture 87" descr="384well-edit3.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30" y="1385047"/>
              <a:ext cx="1907616" cy="870780"/>
            </a:xfrm>
            <a:prstGeom prst="rect">
              <a:avLst/>
            </a:prstGeom>
          </p:spPr>
        </p:pic>
        <p:pic>
          <p:nvPicPr>
            <p:cNvPr id="89" name="Picture 88" descr="384well-edit3.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2430" y="1537447"/>
              <a:ext cx="1907616" cy="870780"/>
            </a:xfrm>
            <a:prstGeom prst="rect">
              <a:avLst/>
            </a:prstGeom>
          </p:spPr>
        </p:pic>
        <p:pic>
          <p:nvPicPr>
            <p:cNvPr id="90" name="Picture 89" descr="384well-edit3.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4830" y="1689847"/>
              <a:ext cx="1907616" cy="870780"/>
            </a:xfrm>
            <a:prstGeom prst="rect">
              <a:avLst/>
            </a:prstGeom>
          </p:spPr>
        </p:pic>
      </p:grpSp>
      <p:sp>
        <p:nvSpPr>
          <p:cNvPr id="91" name="Right Arrow 90"/>
          <p:cNvSpPr/>
          <p:nvPr/>
        </p:nvSpPr>
        <p:spPr>
          <a:xfrm rot="19029117">
            <a:off x="7570504" y="1218711"/>
            <a:ext cx="369082" cy="32658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ight Arrow 91"/>
          <p:cNvSpPr/>
          <p:nvPr/>
        </p:nvSpPr>
        <p:spPr>
          <a:xfrm rot="2570883" flipV="1">
            <a:off x="7594887" y="1703107"/>
            <a:ext cx="369082" cy="32658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7956032" y="998333"/>
            <a:ext cx="607859" cy="338554"/>
          </a:xfrm>
          <a:prstGeom prst="rect">
            <a:avLst/>
          </a:prstGeom>
          <a:noFill/>
        </p:spPr>
        <p:txBody>
          <a:bodyPr wrap="none" rtlCol="0">
            <a:spAutoFit/>
          </a:bodyPr>
          <a:lstStyle/>
          <a:p>
            <a:r>
              <a:rPr lang="en-US" sz="1600" b="1" dirty="0"/>
              <a:t>WGS</a:t>
            </a:r>
          </a:p>
        </p:txBody>
      </p:sp>
      <p:sp>
        <p:nvSpPr>
          <p:cNvPr id="94" name="TextBox 93"/>
          <p:cNvSpPr txBox="1"/>
          <p:nvPr/>
        </p:nvSpPr>
        <p:spPr>
          <a:xfrm>
            <a:off x="7914199" y="1776381"/>
            <a:ext cx="1227820" cy="584776"/>
          </a:xfrm>
          <a:prstGeom prst="rect">
            <a:avLst/>
          </a:prstGeom>
          <a:noFill/>
        </p:spPr>
        <p:txBody>
          <a:bodyPr wrap="none" rtlCol="0">
            <a:spAutoFit/>
          </a:bodyPr>
          <a:lstStyle/>
          <a:p>
            <a:r>
              <a:rPr lang="en-US" sz="1600" b="1" dirty="0"/>
              <a:t>Measure</a:t>
            </a:r>
          </a:p>
          <a:p>
            <a:r>
              <a:rPr lang="en-US" sz="1600" b="1" dirty="0"/>
              <a:t>Growth rate</a:t>
            </a:r>
          </a:p>
        </p:txBody>
      </p:sp>
      <p:sp>
        <p:nvSpPr>
          <p:cNvPr id="96" name="TextBox 95"/>
          <p:cNvSpPr txBox="1"/>
          <p:nvPr/>
        </p:nvSpPr>
        <p:spPr>
          <a:xfrm>
            <a:off x="5064827" y="2435039"/>
            <a:ext cx="2613972" cy="830997"/>
          </a:xfrm>
          <a:prstGeom prst="rect">
            <a:avLst/>
          </a:prstGeom>
          <a:noFill/>
        </p:spPr>
        <p:txBody>
          <a:bodyPr wrap="square" rtlCol="0">
            <a:spAutoFit/>
          </a:bodyPr>
          <a:lstStyle/>
          <a:p>
            <a:pPr algn="ctr"/>
            <a:r>
              <a:rPr lang="en-US" sz="1600" dirty="0"/>
              <a:t>Load each well of 96 well plate into 384 well plates</a:t>
            </a:r>
          </a:p>
          <a:p>
            <a:pPr algn="ctr"/>
            <a:r>
              <a:rPr lang="en-US" sz="1600" dirty="0"/>
              <a:t>  @ 1 or 0 cells / well</a:t>
            </a:r>
          </a:p>
        </p:txBody>
      </p:sp>
      <p:sp>
        <p:nvSpPr>
          <p:cNvPr id="97" name="Right Arrow 96"/>
          <p:cNvSpPr/>
          <p:nvPr/>
        </p:nvSpPr>
        <p:spPr>
          <a:xfrm>
            <a:off x="4785505" y="1428243"/>
            <a:ext cx="348195" cy="284618"/>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p:cNvSpPr txBox="1"/>
          <p:nvPr/>
        </p:nvSpPr>
        <p:spPr>
          <a:xfrm>
            <a:off x="3254791" y="1571214"/>
            <a:ext cx="646331" cy="338554"/>
          </a:xfrm>
          <a:prstGeom prst="rect">
            <a:avLst/>
          </a:prstGeom>
          <a:noFill/>
        </p:spPr>
        <p:txBody>
          <a:bodyPr wrap="none" rtlCol="0">
            <a:spAutoFit/>
          </a:bodyPr>
          <a:lstStyle/>
          <a:p>
            <a:r>
              <a:rPr lang="en-US" sz="1600" dirty="0"/>
              <a:t>Grow</a:t>
            </a:r>
          </a:p>
        </p:txBody>
      </p:sp>
      <p:grpSp>
        <p:nvGrpSpPr>
          <p:cNvPr id="21" name="Group 20"/>
          <p:cNvGrpSpPr/>
          <p:nvPr/>
        </p:nvGrpSpPr>
        <p:grpSpPr>
          <a:xfrm>
            <a:off x="2001756" y="2917348"/>
            <a:ext cx="5207774" cy="3798394"/>
            <a:chOff x="1989488" y="3017043"/>
            <a:chExt cx="5207774" cy="3798394"/>
          </a:xfrm>
        </p:grpSpPr>
        <p:grpSp>
          <p:nvGrpSpPr>
            <p:cNvPr id="14" name="Group 13"/>
            <p:cNvGrpSpPr/>
            <p:nvPr/>
          </p:nvGrpSpPr>
          <p:grpSpPr>
            <a:xfrm>
              <a:off x="1989488" y="3017043"/>
              <a:ext cx="5207774" cy="3798394"/>
              <a:chOff x="1989488" y="3017043"/>
              <a:chExt cx="5207774" cy="3798394"/>
            </a:xfrm>
          </p:grpSpPr>
          <p:pic>
            <p:nvPicPr>
              <p:cNvPr id="11" name="Picture 10" descr="Statistical_loading_171014_2.eps"/>
              <p:cNvPicPr>
                <a:picLocks noChangeAspect="1"/>
              </p:cNvPicPr>
              <p:nvPr/>
            </p:nvPicPr>
            <p:blipFill rotWithShape="1">
              <a:blip r:embed="rId7">
                <a:extLst>
                  <a:ext uri="{28A0092B-C50C-407E-A947-70E740481C1C}">
                    <a14:useLocalDpi xmlns:a14="http://schemas.microsoft.com/office/drawing/2010/main" val="0"/>
                  </a:ext>
                </a:extLst>
              </a:blip>
              <a:srcRect l="5865" r="9105" b="2952"/>
              <a:stretch/>
            </p:blipFill>
            <p:spPr>
              <a:xfrm>
                <a:off x="1989488" y="3393461"/>
                <a:ext cx="5207774" cy="3421976"/>
              </a:xfrm>
              <a:prstGeom prst="rect">
                <a:avLst/>
              </a:prstGeom>
            </p:spPr>
          </p:pic>
          <p:sp>
            <p:nvSpPr>
              <p:cNvPr id="106" name="Right Arrow 105"/>
              <p:cNvSpPr/>
              <p:nvPr/>
            </p:nvSpPr>
            <p:spPr>
              <a:xfrm rot="5400000">
                <a:off x="4421009" y="3048832"/>
                <a:ext cx="348195" cy="2846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70829" y="5910727"/>
                <a:ext cx="270251" cy="276999"/>
              </a:xfrm>
              <a:prstGeom prst="rect">
                <a:avLst/>
              </a:prstGeom>
              <a:solidFill>
                <a:schemeClr val="accent2">
                  <a:lumMod val="60000"/>
                  <a:lumOff val="40000"/>
                </a:schemeClr>
              </a:solidFill>
            </p:spPr>
            <p:txBody>
              <a:bodyPr wrap="none" rtlCol="0">
                <a:spAutoFit/>
              </a:bodyPr>
              <a:lstStyle/>
              <a:p>
                <a:r>
                  <a:rPr lang="en-US" sz="1200" dirty="0">
                    <a:latin typeface="Helvetica"/>
                    <a:cs typeface="Helvetica"/>
                  </a:rPr>
                  <a:t>2</a:t>
                </a:r>
              </a:p>
            </p:txBody>
          </p:sp>
          <p:sp>
            <p:nvSpPr>
              <p:cNvPr id="56" name="TextBox 55"/>
              <p:cNvSpPr txBox="1"/>
              <p:nvPr/>
            </p:nvSpPr>
            <p:spPr>
              <a:xfrm>
                <a:off x="3663660" y="5910727"/>
                <a:ext cx="270251" cy="276999"/>
              </a:xfrm>
              <a:prstGeom prst="rect">
                <a:avLst/>
              </a:prstGeom>
              <a:solidFill>
                <a:schemeClr val="accent2">
                  <a:lumMod val="60000"/>
                  <a:lumOff val="40000"/>
                </a:schemeClr>
              </a:solidFill>
            </p:spPr>
            <p:txBody>
              <a:bodyPr wrap="none" rtlCol="0">
                <a:spAutoFit/>
              </a:bodyPr>
              <a:lstStyle/>
              <a:p>
                <a:r>
                  <a:rPr lang="en-US" sz="1200" dirty="0">
                    <a:latin typeface="Helvetica"/>
                    <a:cs typeface="Helvetica"/>
                  </a:rPr>
                  <a:t>4</a:t>
                </a:r>
              </a:p>
            </p:txBody>
          </p:sp>
          <p:sp>
            <p:nvSpPr>
              <p:cNvPr id="57" name="TextBox 56"/>
              <p:cNvSpPr txBox="1"/>
              <p:nvPr/>
            </p:nvSpPr>
            <p:spPr>
              <a:xfrm>
                <a:off x="4481786" y="5910727"/>
                <a:ext cx="569762" cy="276999"/>
              </a:xfrm>
              <a:prstGeom prst="rect">
                <a:avLst/>
              </a:prstGeom>
              <a:solidFill>
                <a:schemeClr val="accent2">
                  <a:lumMod val="60000"/>
                  <a:lumOff val="40000"/>
                </a:schemeClr>
              </a:solidFill>
            </p:spPr>
            <p:txBody>
              <a:bodyPr wrap="none" rtlCol="0">
                <a:spAutoFit/>
              </a:bodyPr>
              <a:lstStyle/>
              <a:p>
                <a:r>
                  <a:rPr lang="en-US" sz="1200" dirty="0">
                    <a:latin typeface="Helvetica"/>
                    <a:cs typeface="Helvetica"/>
                  </a:rPr>
                  <a:t>28.25</a:t>
                </a:r>
              </a:p>
            </p:txBody>
          </p:sp>
          <p:sp>
            <p:nvSpPr>
              <p:cNvPr id="58" name="TextBox 57"/>
              <p:cNvSpPr txBox="1"/>
              <p:nvPr/>
            </p:nvSpPr>
            <p:spPr>
              <a:xfrm>
                <a:off x="5539659" y="5910727"/>
                <a:ext cx="355837" cy="276999"/>
              </a:xfrm>
              <a:prstGeom prst="rect">
                <a:avLst/>
              </a:prstGeom>
              <a:solidFill>
                <a:schemeClr val="accent2">
                  <a:lumMod val="60000"/>
                  <a:lumOff val="40000"/>
                </a:schemeClr>
              </a:solidFill>
            </p:spPr>
            <p:txBody>
              <a:bodyPr wrap="none" rtlCol="0">
                <a:spAutoFit/>
              </a:bodyPr>
              <a:lstStyle/>
              <a:p>
                <a:r>
                  <a:rPr lang="en-US" sz="1200" dirty="0">
                    <a:latin typeface="Helvetica"/>
                    <a:cs typeface="Helvetica"/>
                  </a:rPr>
                  <a:t>87</a:t>
                </a:r>
              </a:p>
            </p:txBody>
          </p:sp>
          <p:sp>
            <p:nvSpPr>
              <p:cNvPr id="59" name="TextBox 58"/>
              <p:cNvSpPr txBox="1"/>
              <p:nvPr/>
            </p:nvSpPr>
            <p:spPr>
              <a:xfrm>
                <a:off x="6443371" y="5910727"/>
                <a:ext cx="441422" cy="276999"/>
              </a:xfrm>
              <a:prstGeom prst="rect">
                <a:avLst/>
              </a:prstGeom>
              <a:solidFill>
                <a:schemeClr val="accent2">
                  <a:lumMod val="60000"/>
                  <a:lumOff val="40000"/>
                </a:schemeClr>
              </a:solidFill>
            </p:spPr>
            <p:txBody>
              <a:bodyPr wrap="none" rtlCol="0">
                <a:spAutoFit/>
              </a:bodyPr>
              <a:lstStyle/>
              <a:p>
                <a:r>
                  <a:rPr lang="en-US" sz="1200" dirty="0">
                    <a:latin typeface="Helvetica"/>
                    <a:cs typeface="Helvetica"/>
                  </a:rPr>
                  <a:t>384</a:t>
                </a:r>
              </a:p>
            </p:txBody>
          </p:sp>
        </p:grpSp>
        <p:cxnSp>
          <p:nvCxnSpPr>
            <p:cNvPr id="17" name="Straight Connector 16"/>
            <p:cNvCxnSpPr/>
            <p:nvPr/>
          </p:nvCxnSpPr>
          <p:spPr>
            <a:xfrm>
              <a:off x="2561655" y="3922889"/>
              <a:ext cx="483962" cy="0"/>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005068" y="3754889"/>
              <a:ext cx="1906304" cy="307777"/>
            </a:xfrm>
            <a:prstGeom prst="rect">
              <a:avLst/>
            </a:prstGeom>
            <a:noFill/>
          </p:spPr>
          <p:txBody>
            <a:bodyPr wrap="none" rtlCol="0">
              <a:spAutoFit/>
            </a:bodyPr>
            <a:lstStyle/>
            <a:p>
              <a:r>
                <a:rPr lang="en-US" sz="1400" dirty="0"/>
                <a:t>Theoretical Expectation</a:t>
              </a:r>
            </a:p>
          </p:txBody>
        </p:sp>
      </p:grpSp>
    </p:spTree>
    <p:extLst>
      <p:ext uri="{BB962C8B-B14F-4D97-AF65-F5344CB8AC3E}">
        <p14:creationId xmlns:p14="http://schemas.microsoft.com/office/powerpoint/2010/main" val="29656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4</a:t>
            </a:fld>
            <a:endParaRPr lang="en-US"/>
          </a:p>
        </p:txBody>
      </p:sp>
      <p:sp>
        <p:nvSpPr>
          <p:cNvPr id="12" name="TextBox 11"/>
          <p:cNvSpPr txBox="1"/>
          <p:nvPr/>
        </p:nvSpPr>
        <p:spPr>
          <a:xfrm>
            <a:off x="303515" y="372561"/>
            <a:ext cx="8434395" cy="523220"/>
          </a:xfrm>
          <a:prstGeom prst="rect">
            <a:avLst/>
          </a:prstGeom>
          <a:noFill/>
        </p:spPr>
        <p:txBody>
          <a:bodyPr wrap="none" rtlCol="0">
            <a:spAutoFit/>
          </a:bodyPr>
          <a:lstStyle/>
          <a:p>
            <a:r>
              <a:rPr lang="en-US" sz="2800" dirty="0" err="1"/>
              <a:t>Hypermutating</a:t>
            </a:r>
            <a:r>
              <a:rPr lang="en-US" sz="2800" dirty="0"/>
              <a:t> Marine Microbe </a:t>
            </a:r>
            <a:r>
              <a:rPr lang="en-US" sz="2800" i="1" dirty="0"/>
              <a:t>Vibrio </a:t>
            </a:r>
            <a:r>
              <a:rPr lang="en-US" sz="2800" i="1" dirty="0" err="1"/>
              <a:t>splendidus</a:t>
            </a:r>
            <a:r>
              <a:rPr lang="en-US" sz="2800" i="1" dirty="0"/>
              <a:t> </a:t>
            </a:r>
            <a:r>
              <a:rPr lang="en-US" sz="2800" dirty="0"/>
              <a:t>12B01</a:t>
            </a:r>
          </a:p>
        </p:txBody>
      </p:sp>
      <p:sp>
        <p:nvSpPr>
          <p:cNvPr id="18" name="Rectangle 17"/>
          <p:cNvSpPr/>
          <p:nvPr/>
        </p:nvSpPr>
        <p:spPr>
          <a:xfrm>
            <a:off x="303515" y="6242773"/>
            <a:ext cx="7558269" cy="276999"/>
          </a:xfrm>
          <a:prstGeom prst="rect">
            <a:avLst/>
          </a:prstGeom>
        </p:spPr>
        <p:txBody>
          <a:bodyPr wrap="square">
            <a:spAutoFit/>
          </a:bodyPr>
          <a:lstStyle/>
          <a:p>
            <a:r>
              <a:rPr lang="en-US" sz="1200" dirty="0">
                <a:latin typeface="Calibri"/>
                <a:ea typeface="Avenir Book" charset="0"/>
                <a:cs typeface="Calibri"/>
              </a:rPr>
              <a:t>Chu, N., Clarke, S., et al. </a:t>
            </a:r>
            <a:r>
              <a:rPr lang="en-US" sz="1200" dirty="0">
                <a:latin typeface="Calibri"/>
                <a:cs typeface="Calibri"/>
              </a:rPr>
              <a:t>A Mobile Element in </a:t>
            </a:r>
            <a:r>
              <a:rPr lang="en-US" sz="1200" dirty="0" err="1">
                <a:latin typeface="Calibri"/>
                <a:cs typeface="Calibri"/>
              </a:rPr>
              <a:t>mutS</a:t>
            </a:r>
            <a:r>
              <a:rPr lang="en-US" sz="1200" dirty="0">
                <a:latin typeface="Calibri"/>
                <a:cs typeface="Calibri"/>
              </a:rPr>
              <a:t> Drives </a:t>
            </a:r>
            <a:r>
              <a:rPr lang="en-US" sz="1200" dirty="0" err="1">
                <a:latin typeface="Calibri"/>
                <a:cs typeface="Calibri"/>
              </a:rPr>
              <a:t>Hypermutation</a:t>
            </a:r>
            <a:r>
              <a:rPr lang="en-US" sz="1200" dirty="0">
                <a:latin typeface="Calibri"/>
                <a:cs typeface="Calibri"/>
              </a:rPr>
              <a:t> in a Marine Vibrio. </a:t>
            </a:r>
            <a:r>
              <a:rPr lang="en-US" sz="1200" i="1" dirty="0" err="1">
                <a:latin typeface="Calibri"/>
                <a:ea typeface="Avenir Book" charset="0"/>
                <a:cs typeface="Calibri"/>
              </a:rPr>
              <a:t>mBio</a:t>
            </a:r>
            <a:r>
              <a:rPr lang="en-US" sz="1200" dirty="0">
                <a:latin typeface="Calibri"/>
                <a:ea typeface="Avenir Book" charset="0"/>
                <a:cs typeface="Calibri"/>
              </a:rPr>
              <a:t>, 2017</a:t>
            </a:r>
          </a:p>
        </p:txBody>
      </p:sp>
      <p:pic>
        <p:nvPicPr>
          <p:cNvPr id="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1849"/>
          <a:stretch/>
        </p:blipFill>
        <p:spPr bwMode="auto">
          <a:xfrm>
            <a:off x="203152" y="2364553"/>
            <a:ext cx="3908198" cy="232697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1" name="Picture 10" descr="bulk-mutationrate_v2.eps"/>
          <p:cNvPicPr>
            <a:picLocks noChangeAspect="1"/>
          </p:cNvPicPr>
          <p:nvPr/>
        </p:nvPicPr>
        <p:blipFill rotWithShape="1">
          <a:blip r:embed="rId4">
            <a:extLst>
              <a:ext uri="{28A0092B-C50C-407E-A947-70E740481C1C}">
                <a14:useLocalDpi xmlns:a14="http://schemas.microsoft.com/office/drawing/2010/main" val="0"/>
              </a:ext>
            </a:extLst>
          </a:blip>
          <a:srcRect l="6699" t="2420" r="8823" b="2126"/>
          <a:stretch/>
        </p:blipFill>
        <p:spPr>
          <a:xfrm>
            <a:off x="4356351" y="1946200"/>
            <a:ext cx="4586551" cy="3342978"/>
          </a:xfrm>
          <a:prstGeom prst="rect">
            <a:avLst/>
          </a:prstGeom>
        </p:spPr>
      </p:pic>
    </p:spTree>
    <p:extLst>
      <p:ext uri="{BB962C8B-B14F-4D97-AF65-F5344CB8AC3E}">
        <p14:creationId xmlns:p14="http://schemas.microsoft.com/office/powerpoint/2010/main" val="252020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36643" y="6469238"/>
            <a:ext cx="2133600" cy="365125"/>
          </a:xfrm>
        </p:spPr>
        <p:txBody>
          <a:bodyPr/>
          <a:lstStyle/>
          <a:p>
            <a:fld id="{EEC04213-14EA-274E-B523-6416FB6CD9B5}" type="slidenum">
              <a:rPr lang="en-US" smtClean="0"/>
              <a:t>5</a:t>
            </a:fld>
            <a:endParaRPr lang="en-US"/>
          </a:p>
        </p:txBody>
      </p:sp>
      <p:sp>
        <p:nvSpPr>
          <p:cNvPr id="12" name="TextBox 11"/>
          <p:cNvSpPr txBox="1"/>
          <p:nvPr/>
        </p:nvSpPr>
        <p:spPr>
          <a:xfrm>
            <a:off x="1462696" y="201705"/>
            <a:ext cx="6129703" cy="523220"/>
          </a:xfrm>
          <a:prstGeom prst="rect">
            <a:avLst/>
          </a:prstGeom>
          <a:noFill/>
        </p:spPr>
        <p:txBody>
          <a:bodyPr wrap="none" rtlCol="0">
            <a:spAutoFit/>
          </a:bodyPr>
          <a:lstStyle/>
          <a:p>
            <a:r>
              <a:rPr lang="en-US" sz="2800" dirty="0"/>
              <a:t>Mutation Rates are Heterogeneous Time</a:t>
            </a:r>
          </a:p>
        </p:txBody>
      </p:sp>
      <p:sp>
        <p:nvSpPr>
          <p:cNvPr id="9" name="TextBox 8"/>
          <p:cNvSpPr txBox="1"/>
          <p:nvPr/>
        </p:nvSpPr>
        <p:spPr>
          <a:xfrm>
            <a:off x="4909182" y="1735110"/>
            <a:ext cx="3895661" cy="523220"/>
          </a:xfrm>
          <a:prstGeom prst="rect">
            <a:avLst/>
          </a:prstGeom>
          <a:noFill/>
        </p:spPr>
        <p:txBody>
          <a:bodyPr wrap="square" rtlCol="0">
            <a:spAutoFit/>
          </a:bodyPr>
          <a:lstStyle/>
          <a:p>
            <a:r>
              <a:rPr lang="en-US" sz="1400" i="1" dirty="0"/>
              <a:t>V. </a:t>
            </a:r>
            <a:r>
              <a:rPr lang="en-US" sz="1400" i="1" dirty="0" err="1"/>
              <a:t>splendidus</a:t>
            </a:r>
            <a:r>
              <a:rPr lang="en-US" sz="1400" i="1" dirty="0"/>
              <a:t> </a:t>
            </a:r>
            <a:r>
              <a:rPr lang="en-US" sz="1400" dirty="0"/>
              <a:t>12B01 – 7 generations 102 samples</a:t>
            </a:r>
          </a:p>
          <a:p>
            <a:r>
              <a:rPr lang="en-US" sz="1400" dirty="0"/>
              <a:t>Experiment 2</a:t>
            </a:r>
          </a:p>
        </p:txBody>
      </p:sp>
      <p:sp>
        <p:nvSpPr>
          <p:cNvPr id="13" name="TextBox 12"/>
          <p:cNvSpPr txBox="1"/>
          <p:nvPr/>
        </p:nvSpPr>
        <p:spPr>
          <a:xfrm>
            <a:off x="383505" y="1735110"/>
            <a:ext cx="3701321" cy="523220"/>
          </a:xfrm>
          <a:prstGeom prst="rect">
            <a:avLst/>
          </a:prstGeom>
          <a:noFill/>
        </p:spPr>
        <p:txBody>
          <a:bodyPr wrap="square" rtlCol="0">
            <a:spAutoFit/>
          </a:bodyPr>
          <a:lstStyle/>
          <a:p>
            <a:r>
              <a:rPr lang="en-US" sz="1400" i="1" dirty="0"/>
              <a:t>V. </a:t>
            </a:r>
            <a:r>
              <a:rPr lang="en-US" sz="1400" i="1" dirty="0" err="1"/>
              <a:t>splendidus</a:t>
            </a:r>
            <a:r>
              <a:rPr lang="en-US" sz="1400" i="1" dirty="0"/>
              <a:t> </a:t>
            </a:r>
            <a:r>
              <a:rPr lang="en-US" sz="1400" dirty="0"/>
              <a:t>12B01 – 5 generations 25 samples</a:t>
            </a:r>
          </a:p>
          <a:p>
            <a:r>
              <a:rPr lang="en-US" sz="1400" dirty="0"/>
              <a:t>Experiment 1</a:t>
            </a:r>
          </a:p>
        </p:txBody>
      </p:sp>
      <p:grpSp>
        <p:nvGrpSpPr>
          <p:cNvPr id="55" name="Group 54"/>
          <p:cNvGrpSpPr/>
          <p:nvPr/>
        </p:nvGrpSpPr>
        <p:grpSpPr>
          <a:xfrm>
            <a:off x="482281" y="2239622"/>
            <a:ext cx="3586873" cy="2584964"/>
            <a:chOff x="369393" y="3711778"/>
            <a:chExt cx="3884971" cy="2799795"/>
          </a:xfrm>
        </p:grpSpPr>
        <p:pic>
          <p:nvPicPr>
            <p:cNvPr id="42" name="Picture 41" descr="170404-B1-NJ-tree.pdf"/>
            <p:cNvPicPr>
              <a:picLocks noChangeAspect="1"/>
            </p:cNvPicPr>
            <p:nvPr/>
          </p:nvPicPr>
          <p:blipFill rotWithShape="1">
            <a:blip r:embed="rId3">
              <a:extLst>
                <a:ext uri="{28A0092B-C50C-407E-A947-70E740481C1C}">
                  <a14:useLocalDpi xmlns:a14="http://schemas.microsoft.com/office/drawing/2010/main" val="0"/>
                </a:ext>
              </a:extLst>
            </a:blip>
            <a:srcRect l="11466" t="23868" r="12527" b="25515"/>
            <a:stretch/>
          </p:blipFill>
          <p:spPr>
            <a:xfrm rot="5400000">
              <a:off x="914690" y="3166481"/>
              <a:ext cx="2794377" cy="3884971"/>
            </a:xfrm>
            <a:prstGeom prst="rect">
              <a:avLst/>
            </a:prstGeom>
            <a:ln>
              <a:solidFill>
                <a:srgbClr val="000000"/>
              </a:solidFill>
            </a:ln>
          </p:spPr>
        </p:pic>
        <p:cxnSp>
          <p:nvCxnSpPr>
            <p:cNvPr id="44" name="Straight Connector 43"/>
            <p:cNvCxnSpPr/>
            <p:nvPr/>
          </p:nvCxnSpPr>
          <p:spPr>
            <a:xfrm flipV="1">
              <a:off x="3961751" y="6079656"/>
              <a:ext cx="0" cy="254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16200000">
              <a:off x="3785602" y="6053993"/>
              <a:ext cx="607383" cy="307777"/>
            </a:xfrm>
            <a:prstGeom prst="rect">
              <a:avLst/>
            </a:prstGeom>
            <a:noFill/>
          </p:spPr>
          <p:txBody>
            <a:bodyPr wrap="none" rtlCol="0">
              <a:spAutoFit/>
            </a:bodyPr>
            <a:lstStyle/>
            <a:p>
              <a:r>
                <a:rPr lang="en-US" sz="1400" dirty="0"/>
                <a:t>1 SNP</a:t>
              </a:r>
            </a:p>
          </p:txBody>
        </p:sp>
      </p:grpSp>
      <p:grpSp>
        <p:nvGrpSpPr>
          <p:cNvPr id="52" name="Group 51"/>
          <p:cNvGrpSpPr/>
          <p:nvPr/>
        </p:nvGrpSpPr>
        <p:grpSpPr>
          <a:xfrm>
            <a:off x="4925840" y="2239621"/>
            <a:ext cx="3919296" cy="2579961"/>
            <a:chOff x="4812951" y="3711778"/>
            <a:chExt cx="4245020" cy="2794376"/>
          </a:xfrm>
        </p:grpSpPr>
        <p:pic>
          <p:nvPicPr>
            <p:cNvPr id="46" name="Picture 45" descr="170404-A3-NJ-tree.pdf"/>
            <p:cNvPicPr>
              <a:picLocks noChangeAspect="1"/>
            </p:cNvPicPr>
            <p:nvPr/>
          </p:nvPicPr>
          <p:blipFill rotWithShape="1">
            <a:blip r:embed="rId4">
              <a:extLst>
                <a:ext uri="{28A0092B-C50C-407E-A947-70E740481C1C}">
                  <a14:useLocalDpi xmlns:a14="http://schemas.microsoft.com/office/drawing/2010/main" val="0"/>
                </a:ext>
              </a:extLst>
            </a:blip>
            <a:srcRect l="11466" t="1440" r="14764" b="1991"/>
            <a:stretch/>
          </p:blipFill>
          <p:spPr>
            <a:xfrm rot="5400000">
              <a:off x="5538273" y="2986456"/>
              <a:ext cx="2794376" cy="4245020"/>
            </a:xfrm>
            <a:prstGeom prst="rect">
              <a:avLst/>
            </a:prstGeom>
            <a:ln>
              <a:solidFill>
                <a:srgbClr val="000000"/>
              </a:solidFill>
            </a:ln>
          </p:spPr>
        </p:pic>
        <p:sp>
          <p:nvSpPr>
            <p:cNvPr id="48" name="TextBox 47"/>
            <p:cNvSpPr txBox="1"/>
            <p:nvPr/>
          </p:nvSpPr>
          <p:spPr>
            <a:xfrm rot="16200000">
              <a:off x="8463083" y="6034466"/>
              <a:ext cx="607383" cy="307777"/>
            </a:xfrm>
            <a:prstGeom prst="rect">
              <a:avLst/>
            </a:prstGeom>
            <a:noFill/>
          </p:spPr>
          <p:txBody>
            <a:bodyPr wrap="none" rtlCol="0">
              <a:spAutoFit/>
            </a:bodyPr>
            <a:lstStyle/>
            <a:p>
              <a:r>
                <a:rPr lang="en-US" sz="1400" dirty="0"/>
                <a:t>1 SNP</a:t>
              </a:r>
            </a:p>
          </p:txBody>
        </p:sp>
        <p:cxnSp>
          <p:nvCxnSpPr>
            <p:cNvPr id="49" name="Straight Connector 48"/>
            <p:cNvCxnSpPr/>
            <p:nvPr/>
          </p:nvCxnSpPr>
          <p:spPr>
            <a:xfrm flipV="1">
              <a:off x="8674021" y="5823922"/>
              <a:ext cx="0" cy="6525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 name="Rectangle 57"/>
          <p:cNvSpPr/>
          <p:nvPr/>
        </p:nvSpPr>
        <p:spPr>
          <a:xfrm>
            <a:off x="2743985" y="4474053"/>
            <a:ext cx="614459" cy="16933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4954062" y="3300008"/>
            <a:ext cx="3639605" cy="16933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3646714" y="3300008"/>
            <a:ext cx="206829" cy="2215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8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6</a:t>
            </a:fld>
            <a:endParaRPr lang="en-US"/>
          </a:p>
        </p:txBody>
      </p:sp>
      <p:sp>
        <p:nvSpPr>
          <p:cNvPr id="7" name="TextBox 6"/>
          <p:cNvSpPr txBox="1"/>
          <p:nvPr/>
        </p:nvSpPr>
        <p:spPr>
          <a:xfrm>
            <a:off x="1431845" y="187740"/>
            <a:ext cx="6865907" cy="523220"/>
          </a:xfrm>
          <a:prstGeom prst="rect">
            <a:avLst/>
          </a:prstGeom>
          <a:noFill/>
        </p:spPr>
        <p:txBody>
          <a:bodyPr wrap="none" rtlCol="0">
            <a:spAutoFit/>
          </a:bodyPr>
          <a:lstStyle/>
          <a:p>
            <a:r>
              <a:rPr lang="en-US" sz="2800" dirty="0"/>
              <a:t>Inducible </a:t>
            </a:r>
            <a:r>
              <a:rPr lang="en-US" sz="2800" i="1" dirty="0"/>
              <a:t>E. coli</a:t>
            </a:r>
            <a:r>
              <a:rPr lang="en-US" sz="2800" dirty="0"/>
              <a:t> </a:t>
            </a:r>
            <a:r>
              <a:rPr lang="en-US" sz="2800" dirty="0" err="1"/>
              <a:t>Hypermutation</a:t>
            </a:r>
            <a:r>
              <a:rPr lang="en-US" sz="2800" dirty="0"/>
              <a:t> System (MP6)</a:t>
            </a:r>
          </a:p>
        </p:txBody>
      </p:sp>
      <p:sp>
        <p:nvSpPr>
          <p:cNvPr id="8" name="TextBox 7"/>
          <p:cNvSpPr txBox="1"/>
          <p:nvPr/>
        </p:nvSpPr>
        <p:spPr>
          <a:xfrm>
            <a:off x="646185" y="6454534"/>
            <a:ext cx="7917327" cy="276999"/>
          </a:xfrm>
          <a:prstGeom prst="rect">
            <a:avLst/>
          </a:prstGeom>
          <a:noFill/>
        </p:spPr>
        <p:txBody>
          <a:bodyPr wrap="none" rtlCol="0">
            <a:spAutoFit/>
          </a:bodyPr>
          <a:lstStyle/>
          <a:p>
            <a:r>
              <a:rPr lang="en-US" sz="1200" dirty="0" err="1"/>
              <a:t>Badran</a:t>
            </a:r>
            <a:r>
              <a:rPr lang="en-US" sz="1200" dirty="0"/>
              <a:t>, A. H. </a:t>
            </a:r>
            <a:r>
              <a:rPr lang="en-US" sz="1200" i="1" dirty="0"/>
              <a:t>et al.</a:t>
            </a:r>
            <a:r>
              <a:rPr lang="en-US" sz="1200" dirty="0"/>
              <a:t>, Development of potent in vivo mutagenesis plasmids with broad mutational spectra, </a:t>
            </a:r>
            <a:r>
              <a:rPr lang="en-US" sz="1200" i="1" dirty="0"/>
              <a:t>Nat </a:t>
            </a:r>
            <a:r>
              <a:rPr lang="en-US" sz="1200" i="1" dirty="0" err="1"/>
              <a:t>Comms</a:t>
            </a:r>
            <a:r>
              <a:rPr lang="en-US" sz="1200" dirty="0"/>
              <a:t> (2015)</a:t>
            </a:r>
          </a:p>
        </p:txBody>
      </p:sp>
      <p:pic>
        <p:nvPicPr>
          <p:cNvPr id="2" name="Picture 1"/>
          <p:cNvPicPr>
            <a:picLocks noChangeAspect="1"/>
          </p:cNvPicPr>
          <p:nvPr/>
        </p:nvPicPr>
        <p:blipFill>
          <a:blip r:embed="rId3"/>
          <a:stretch>
            <a:fillRect/>
          </a:stretch>
        </p:blipFill>
        <p:spPr>
          <a:xfrm>
            <a:off x="990856" y="1069256"/>
            <a:ext cx="6879902" cy="2653366"/>
          </a:xfrm>
          <a:prstGeom prst="rect">
            <a:avLst/>
          </a:prstGeom>
        </p:spPr>
      </p:pic>
      <p:pic>
        <p:nvPicPr>
          <p:cNvPr id="3" name="Picture 2"/>
          <p:cNvPicPr>
            <a:picLocks noChangeAspect="1"/>
          </p:cNvPicPr>
          <p:nvPr/>
        </p:nvPicPr>
        <p:blipFill rotWithShape="1">
          <a:blip r:embed="rId4"/>
          <a:srcRect l="50498"/>
          <a:stretch/>
        </p:blipFill>
        <p:spPr>
          <a:xfrm>
            <a:off x="2544738" y="4043312"/>
            <a:ext cx="3775379" cy="2182522"/>
          </a:xfrm>
          <a:prstGeom prst="rect">
            <a:avLst/>
          </a:prstGeom>
        </p:spPr>
      </p:pic>
      <p:sp>
        <p:nvSpPr>
          <p:cNvPr id="10" name="TextBox 9"/>
          <p:cNvSpPr txBox="1"/>
          <p:nvPr/>
        </p:nvSpPr>
        <p:spPr>
          <a:xfrm>
            <a:off x="3167532" y="3983548"/>
            <a:ext cx="2838675" cy="369332"/>
          </a:xfrm>
          <a:prstGeom prst="rect">
            <a:avLst/>
          </a:prstGeom>
          <a:noFill/>
        </p:spPr>
        <p:txBody>
          <a:bodyPr wrap="none" rtlCol="0">
            <a:spAutoFit/>
          </a:bodyPr>
          <a:lstStyle/>
          <a:p>
            <a:r>
              <a:rPr lang="en-US" dirty="0"/>
              <a:t>Mutation Spectrums of MP6</a:t>
            </a:r>
          </a:p>
        </p:txBody>
      </p:sp>
      <p:sp>
        <p:nvSpPr>
          <p:cNvPr id="11" name="Rectangle 10"/>
          <p:cNvSpPr/>
          <p:nvPr/>
        </p:nvSpPr>
        <p:spPr>
          <a:xfrm>
            <a:off x="881529" y="2286000"/>
            <a:ext cx="7306236" cy="37353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63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7</a:t>
            </a:fld>
            <a:endParaRPr lang="en-US"/>
          </a:p>
        </p:txBody>
      </p:sp>
      <p:sp>
        <p:nvSpPr>
          <p:cNvPr id="7" name="TextBox 6"/>
          <p:cNvSpPr txBox="1"/>
          <p:nvPr/>
        </p:nvSpPr>
        <p:spPr>
          <a:xfrm>
            <a:off x="1431849" y="152458"/>
            <a:ext cx="6296791" cy="523220"/>
          </a:xfrm>
          <a:prstGeom prst="rect">
            <a:avLst/>
          </a:prstGeom>
          <a:noFill/>
        </p:spPr>
        <p:txBody>
          <a:bodyPr wrap="none" rtlCol="0">
            <a:spAutoFit/>
          </a:bodyPr>
          <a:lstStyle/>
          <a:p>
            <a:r>
              <a:rPr lang="en-US" sz="2800" dirty="0"/>
              <a:t>Mutation Spectrum: </a:t>
            </a:r>
            <a:r>
              <a:rPr lang="en-US" sz="2800" i="1" dirty="0"/>
              <a:t>V. </a:t>
            </a:r>
            <a:r>
              <a:rPr lang="en-US" sz="2800" i="1" dirty="0" err="1"/>
              <a:t>splendidus</a:t>
            </a:r>
            <a:r>
              <a:rPr lang="en-US" sz="2800" i="1" dirty="0"/>
              <a:t> </a:t>
            </a:r>
            <a:r>
              <a:rPr lang="en-US" sz="2800" dirty="0" err="1"/>
              <a:t>vs</a:t>
            </a:r>
            <a:r>
              <a:rPr lang="en-US" sz="2800" dirty="0"/>
              <a:t> MP6</a:t>
            </a:r>
          </a:p>
        </p:txBody>
      </p:sp>
      <p:pic>
        <p:nvPicPr>
          <p:cNvPr id="5" name="Picture 4" descr="B1.pdf"/>
          <p:cNvPicPr>
            <a:picLocks noChangeAspect="1"/>
          </p:cNvPicPr>
          <p:nvPr/>
        </p:nvPicPr>
        <p:blipFill rotWithShape="1">
          <a:blip r:embed="rId3">
            <a:extLst>
              <a:ext uri="{28A0092B-C50C-407E-A947-70E740481C1C}">
                <a14:useLocalDpi xmlns:a14="http://schemas.microsoft.com/office/drawing/2010/main" val="0"/>
              </a:ext>
            </a:extLst>
          </a:blip>
          <a:srcRect l="6752" t="26110" r="12403" b="22573"/>
          <a:stretch/>
        </p:blipFill>
        <p:spPr>
          <a:xfrm>
            <a:off x="1234782" y="1234881"/>
            <a:ext cx="2855123" cy="2345390"/>
          </a:xfrm>
          <a:prstGeom prst="rect">
            <a:avLst/>
          </a:prstGeom>
        </p:spPr>
      </p:pic>
      <p:pic>
        <p:nvPicPr>
          <p:cNvPr id="6" name="Picture 5" descr="A3_2.pdf"/>
          <p:cNvPicPr>
            <a:picLocks noChangeAspect="1"/>
          </p:cNvPicPr>
          <p:nvPr/>
        </p:nvPicPr>
        <p:blipFill rotWithShape="1">
          <a:blip r:embed="rId4">
            <a:extLst>
              <a:ext uri="{28A0092B-C50C-407E-A947-70E740481C1C}">
                <a14:useLocalDpi xmlns:a14="http://schemas.microsoft.com/office/drawing/2010/main" val="0"/>
              </a:ext>
            </a:extLst>
          </a:blip>
          <a:srcRect l="6751" t="26110" r="12528" b="22573"/>
          <a:stretch/>
        </p:blipFill>
        <p:spPr>
          <a:xfrm>
            <a:off x="4866328" y="1234881"/>
            <a:ext cx="2850763" cy="2345390"/>
          </a:xfrm>
          <a:prstGeom prst="rect">
            <a:avLst/>
          </a:prstGeom>
        </p:spPr>
      </p:pic>
      <p:pic>
        <p:nvPicPr>
          <p:cNvPr id="9" name="Picture 8" descr="ara_2.pdf"/>
          <p:cNvPicPr>
            <a:picLocks noChangeAspect="1"/>
          </p:cNvPicPr>
          <p:nvPr/>
        </p:nvPicPr>
        <p:blipFill rotWithShape="1">
          <a:blip r:embed="rId5">
            <a:extLst>
              <a:ext uri="{28A0092B-C50C-407E-A947-70E740481C1C}">
                <a14:useLocalDpi xmlns:a14="http://schemas.microsoft.com/office/drawing/2010/main" val="0"/>
              </a:ext>
            </a:extLst>
          </a:blip>
          <a:srcRect l="6752" t="26249" r="12029" b="23601"/>
          <a:stretch/>
        </p:blipFill>
        <p:spPr>
          <a:xfrm>
            <a:off x="1234782" y="4216236"/>
            <a:ext cx="2924069" cy="2336567"/>
          </a:xfrm>
          <a:prstGeom prst="rect">
            <a:avLst/>
          </a:prstGeom>
        </p:spPr>
      </p:pic>
      <p:pic>
        <p:nvPicPr>
          <p:cNvPr id="10" name="Picture 9" descr="axd_2.pdf"/>
          <p:cNvPicPr>
            <a:picLocks noChangeAspect="1"/>
          </p:cNvPicPr>
          <p:nvPr/>
        </p:nvPicPr>
        <p:blipFill rotWithShape="1">
          <a:blip r:embed="rId6">
            <a:extLst>
              <a:ext uri="{28A0092B-C50C-407E-A947-70E740481C1C}">
                <a14:useLocalDpi xmlns:a14="http://schemas.microsoft.com/office/drawing/2010/main" val="0"/>
              </a:ext>
            </a:extLst>
          </a:blip>
          <a:srcRect l="6419" t="26505" r="12528" b="23344"/>
          <a:stretch/>
        </p:blipFill>
        <p:spPr>
          <a:xfrm>
            <a:off x="4932032" y="4216236"/>
            <a:ext cx="2918102" cy="2336568"/>
          </a:xfrm>
          <a:prstGeom prst="rect">
            <a:avLst/>
          </a:prstGeom>
        </p:spPr>
      </p:pic>
      <p:sp>
        <p:nvSpPr>
          <p:cNvPr id="11" name="TextBox 10"/>
          <p:cNvSpPr txBox="1"/>
          <p:nvPr/>
        </p:nvSpPr>
        <p:spPr>
          <a:xfrm>
            <a:off x="1922732" y="952625"/>
            <a:ext cx="1603023" cy="369332"/>
          </a:xfrm>
          <a:prstGeom prst="rect">
            <a:avLst/>
          </a:prstGeom>
          <a:noFill/>
        </p:spPr>
        <p:txBody>
          <a:bodyPr wrap="none" rtlCol="0">
            <a:spAutoFit/>
          </a:bodyPr>
          <a:lstStyle/>
          <a:p>
            <a:r>
              <a:rPr lang="en-US" i="1" dirty="0"/>
              <a:t>V. </a:t>
            </a:r>
            <a:r>
              <a:rPr lang="en-US" i="1" dirty="0" err="1"/>
              <a:t>splendidus</a:t>
            </a:r>
            <a:r>
              <a:rPr lang="en-US" i="1" dirty="0"/>
              <a:t> </a:t>
            </a:r>
            <a:r>
              <a:rPr lang="en-US" dirty="0"/>
              <a:t>1</a:t>
            </a:r>
          </a:p>
        </p:txBody>
      </p:sp>
      <p:sp>
        <p:nvSpPr>
          <p:cNvPr id="12" name="TextBox 11"/>
          <p:cNvSpPr txBox="1"/>
          <p:nvPr/>
        </p:nvSpPr>
        <p:spPr>
          <a:xfrm>
            <a:off x="5751688" y="952625"/>
            <a:ext cx="1597375" cy="369332"/>
          </a:xfrm>
          <a:prstGeom prst="rect">
            <a:avLst/>
          </a:prstGeom>
          <a:noFill/>
        </p:spPr>
        <p:txBody>
          <a:bodyPr wrap="none" rtlCol="0">
            <a:spAutoFit/>
          </a:bodyPr>
          <a:lstStyle/>
          <a:p>
            <a:r>
              <a:rPr lang="en-US" i="1" dirty="0"/>
              <a:t>V. </a:t>
            </a:r>
            <a:r>
              <a:rPr lang="en-US" i="1" dirty="0" err="1"/>
              <a:t>splendidus</a:t>
            </a:r>
            <a:r>
              <a:rPr lang="en-US" i="1" dirty="0"/>
              <a:t> </a:t>
            </a:r>
            <a:r>
              <a:rPr lang="en-US" dirty="0"/>
              <a:t>2</a:t>
            </a:r>
          </a:p>
        </p:txBody>
      </p:sp>
      <p:sp>
        <p:nvSpPr>
          <p:cNvPr id="13" name="TextBox 12"/>
          <p:cNvSpPr txBox="1"/>
          <p:nvPr/>
        </p:nvSpPr>
        <p:spPr>
          <a:xfrm>
            <a:off x="6168688" y="3892327"/>
            <a:ext cx="787445" cy="369332"/>
          </a:xfrm>
          <a:prstGeom prst="rect">
            <a:avLst/>
          </a:prstGeom>
          <a:noFill/>
        </p:spPr>
        <p:txBody>
          <a:bodyPr wrap="none" rtlCol="0">
            <a:spAutoFit/>
          </a:bodyPr>
          <a:lstStyle/>
          <a:p>
            <a:r>
              <a:rPr lang="en-US" dirty="0"/>
              <a:t>MP6 2</a:t>
            </a:r>
          </a:p>
        </p:txBody>
      </p:sp>
      <p:sp>
        <p:nvSpPr>
          <p:cNvPr id="14" name="TextBox 13"/>
          <p:cNvSpPr txBox="1"/>
          <p:nvPr/>
        </p:nvSpPr>
        <p:spPr>
          <a:xfrm>
            <a:off x="2299228" y="3896097"/>
            <a:ext cx="787445" cy="369332"/>
          </a:xfrm>
          <a:prstGeom prst="rect">
            <a:avLst/>
          </a:prstGeom>
          <a:noFill/>
        </p:spPr>
        <p:txBody>
          <a:bodyPr wrap="none" rtlCol="0">
            <a:spAutoFit/>
          </a:bodyPr>
          <a:lstStyle/>
          <a:p>
            <a:r>
              <a:rPr lang="en-US" dirty="0"/>
              <a:t>MP6 1</a:t>
            </a:r>
          </a:p>
        </p:txBody>
      </p:sp>
    </p:spTree>
    <p:extLst>
      <p:ext uri="{BB962C8B-B14F-4D97-AF65-F5344CB8AC3E}">
        <p14:creationId xmlns:p14="http://schemas.microsoft.com/office/powerpoint/2010/main" val="7476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383379" y="1834995"/>
            <a:ext cx="3251971" cy="523220"/>
          </a:xfrm>
          <a:prstGeom prst="rect">
            <a:avLst/>
          </a:prstGeom>
          <a:noFill/>
        </p:spPr>
        <p:txBody>
          <a:bodyPr wrap="square" rtlCol="0">
            <a:spAutoFit/>
          </a:bodyPr>
          <a:lstStyle/>
          <a:p>
            <a:r>
              <a:rPr lang="en-US" sz="1400" dirty="0"/>
              <a:t>MP6 </a:t>
            </a:r>
            <a:r>
              <a:rPr lang="en-US" sz="1400" i="1" dirty="0"/>
              <a:t>E. coli</a:t>
            </a:r>
            <a:r>
              <a:rPr lang="en-US" sz="1400" dirty="0"/>
              <a:t> - 5 generations 28 samples</a:t>
            </a:r>
          </a:p>
          <a:p>
            <a:r>
              <a:rPr lang="en-US" sz="1400" dirty="0"/>
              <a:t>Experiment 2</a:t>
            </a:r>
          </a:p>
        </p:txBody>
      </p:sp>
      <p:sp>
        <p:nvSpPr>
          <p:cNvPr id="6" name="TextBox 5"/>
          <p:cNvSpPr txBox="1"/>
          <p:nvPr/>
        </p:nvSpPr>
        <p:spPr>
          <a:xfrm>
            <a:off x="780043" y="1837753"/>
            <a:ext cx="3251971" cy="523220"/>
          </a:xfrm>
          <a:prstGeom prst="rect">
            <a:avLst/>
          </a:prstGeom>
          <a:noFill/>
        </p:spPr>
        <p:txBody>
          <a:bodyPr wrap="square" rtlCol="0">
            <a:spAutoFit/>
          </a:bodyPr>
          <a:lstStyle/>
          <a:p>
            <a:r>
              <a:rPr lang="en-US" sz="1400" dirty="0"/>
              <a:t>MP6 </a:t>
            </a:r>
            <a:r>
              <a:rPr lang="en-US" sz="1400" i="1" dirty="0"/>
              <a:t>E. coli</a:t>
            </a:r>
            <a:r>
              <a:rPr lang="en-US" sz="1400" dirty="0"/>
              <a:t> - 5 generations 31 samples</a:t>
            </a:r>
          </a:p>
          <a:p>
            <a:r>
              <a:rPr lang="en-US" sz="1400" dirty="0"/>
              <a:t>Experiment 1</a:t>
            </a:r>
          </a:p>
        </p:txBody>
      </p:sp>
      <p:pic>
        <p:nvPicPr>
          <p:cNvPr id="84" name="Picture 83" descr="170824-171010-ara160-NJroot-tree.pdf"/>
          <p:cNvPicPr>
            <a:picLocks noChangeAspect="1"/>
          </p:cNvPicPr>
          <p:nvPr/>
        </p:nvPicPr>
        <p:blipFill rotWithShape="1">
          <a:blip r:embed="rId3">
            <a:extLst>
              <a:ext uri="{28A0092B-C50C-407E-A947-70E740481C1C}">
                <a14:useLocalDpi xmlns:a14="http://schemas.microsoft.com/office/drawing/2010/main" val="0"/>
              </a:ext>
            </a:extLst>
          </a:blip>
          <a:srcRect l="11034" t="17619" r="13541" b="18519"/>
          <a:stretch/>
        </p:blipFill>
        <p:spPr>
          <a:xfrm rot="5400000">
            <a:off x="1329923" y="1755667"/>
            <a:ext cx="2071979" cy="3222270"/>
          </a:xfrm>
          <a:prstGeom prst="rect">
            <a:avLst/>
          </a:prstGeom>
          <a:ln>
            <a:solidFill>
              <a:schemeClr val="tx1"/>
            </a:solidFill>
          </a:ln>
        </p:spPr>
      </p:pic>
      <p:cxnSp>
        <p:nvCxnSpPr>
          <p:cNvPr id="71" name="Straight Connector 70"/>
          <p:cNvCxnSpPr/>
          <p:nvPr/>
        </p:nvCxnSpPr>
        <p:spPr>
          <a:xfrm flipH="1" flipV="1">
            <a:off x="3704153" y="4054703"/>
            <a:ext cx="3457" cy="1617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16200000">
            <a:off x="3477542" y="3973441"/>
            <a:ext cx="677602" cy="307777"/>
          </a:xfrm>
          <a:prstGeom prst="rect">
            <a:avLst/>
          </a:prstGeom>
          <a:noFill/>
        </p:spPr>
        <p:txBody>
          <a:bodyPr wrap="none" rtlCol="0">
            <a:spAutoFit/>
          </a:bodyPr>
          <a:lstStyle/>
          <a:p>
            <a:r>
              <a:rPr lang="en-US" sz="1400" dirty="0"/>
              <a:t>3 SNPs</a:t>
            </a:r>
          </a:p>
        </p:txBody>
      </p:sp>
      <p:pic>
        <p:nvPicPr>
          <p:cNvPr id="5" name="Picture 4" descr="170824-171010-axd160-NJroot-tree.pdf"/>
          <p:cNvPicPr>
            <a:picLocks/>
          </p:cNvPicPr>
          <p:nvPr/>
        </p:nvPicPr>
        <p:blipFill rotWithShape="1">
          <a:blip r:embed="rId4">
            <a:extLst>
              <a:ext uri="{28A0092B-C50C-407E-A947-70E740481C1C}">
                <a14:useLocalDpi xmlns:a14="http://schemas.microsoft.com/office/drawing/2010/main" val="0"/>
              </a:ext>
            </a:extLst>
          </a:blip>
          <a:srcRect l="11034" t="20607" r="13541" b="21399"/>
          <a:stretch/>
        </p:blipFill>
        <p:spPr>
          <a:xfrm rot="5400000">
            <a:off x="5853723" y="1754740"/>
            <a:ext cx="2075688" cy="3227832"/>
          </a:xfrm>
          <a:prstGeom prst="rect">
            <a:avLst/>
          </a:prstGeom>
          <a:ln>
            <a:solidFill>
              <a:srgbClr val="000000"/>
            </a:solidFill>
          </a:ln>
        </p:spPr>
      </p:pic>
      <p:cxnSp>
        <p:nvCxnSpPr>
          <p:cNvPr id="87" name="Straight Connector 86"/>
          <p:cNvCxnSpPr/>
          <p:nvPr/>
        </p:nvCxnSpPr>
        <p:spPr>
          <a:xfrm flipH="1" flipV="1">
            <a:off x="8292010" y="3981551"/>
            <a:ext cx="3457" cy="23492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rot="16200000">
            <a:off x="8053236" y="3935784"/>
            <a:ext cx="677602" cy="307777"/>
          </a:xfrm>
          <a:prstGeom prst="rect">
            <a:avLst/>
          </a:prstGeom>
          <a:noFill/>
        </p:spPr>
        <p:txBody>
          <a:bodyPr wrap="none" rtlCol="0">
            <a:spAutoFit/>
          </a:bodyPr>
          <a:lstStyle/>
          <a:p>
            <a:r>
              <a:rPr lang="en-US" sz="1400" dirty="0"/>
              <a:t>2 SNPs</a:t>
            </a:r>
          </a:p>
        </p:txBody>
      </p:sp>
      <p:grpSp>
        <p:nvGrpSpPr>
          <p:cNvPr id="14" name="Group 13"/>
          <p:cNvGrpSpPr/>
          <p:nvPr/>
        </p:nvGrpSpPr>
        <p:grpSpPr>
          <a:xfrm>
            <a:off x="1246909" y="2330812"/>
            <a:ext cx="6748627" cy="956502"/>
            <a:chOff x="1246909" y="4549001"/>
            <a:chExt cx="6748627" cy="956502"/>
          </a:xfrm>
        </p:grpSpPr>
        <p:sp>
          <p:nvSpPr>
            <p:cNvPr id="13" name="Oval 12"/>
            <p:cNvSpPr/>
            <p:nvPr/>
          </p:nvSpPr>
          <p:spPr>
            <a:xfrm>
              <a:off x="1246909" y="4564395"/>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1591641" y="4564395"/>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1777157" y="4702848"/>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2163871" y="4549001"/>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765881" y="4702848"/>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147222" y="4549001"/>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23381" y="4598985"/>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322869" y="4620629"/>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552146" y="4620629"/>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949283" y="4555158"/>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6532317" y="4620629"/>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6856378" y="5174718"/>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411149" y="4620629"/>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7818598" y="5328565"/>
              <a:ext cx="176938" cy="17693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TextBox 81"/>
          <p:cNvSpPr txBox="1"/>
          <p:nvPr/>
        </p:nvSpPr>
        <p:spPr>
          <a:xfrm>
            <a:off x="1238581" y="201705"/>
            <a:ext cx="7175187" cy="523220"/>
          </a:xfrm>
          <a:prstGeom prst="rect">
            <a:avLst/>
          </a:prstGeom>
          <a:noFill/>
        </p:spPr>
        <p:txBody>
          <a:bodyPr wrap="none" rtlCol="0">
            <a:spAutoFit/>
          </a:bodyPr>
          <a:lstStyle/>
          <a:p>
            <a:r>
              <a:rPr lang="en-US" sz="2800" dirty="0"/>
              <a:t>Mutation Rates are AGAIN Heterogeneous Time</a:t>
            </a:r>
          </a:p>
        </p:txBody>
      </p:sp>
    </p:spTree>
    <p:extLst>
      <p:ext uri="{BB962C8B-B14F-4D97-AF65-F5344CB8AC3E}">
        <p14:creationId xmlns:p14="http://schemas.microsoft.com/office/powerpoint/2010/main" val="1858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C04213-14EA-274E-B523-6416FB6CD9B5}" type="slidenum">
              <a:rPr lang="en-US" smtClean="0"/>
              <a:t>9</a:t>
            </a:fld>
            <a:endParaRPr lang="en-US"/>
          </a:p>
        </p:txBody>
      </p:sp>
      <p:sp>
        <p:nvSpPr>
          <p:cNvPr id="7" name="TextBox 6"/>
          <p:cNvSpPr txBox="1"/>
          <p:nvPr/>
        </p:nvSpPr>
        <p:spPr>
          <a:xfrm>
            <a:off x="528740" y="189826"/>
            <a:ext cx="8304126" cy="523220"/>
          </a:xfrm>
          <a:prstGeom prst="rect">
            <a:avLst/>
          </a:prstGeom>
          <a:noFill/>
        </p:spPr>
        <p:txBody>
          <a:bodyPr wrap="none" rtlCol="0">
            <a:spAutoFit/>
          </a:bodyPr>
          <a:lstStyle/>
          <a:p>
            <a:r>
              <a:rPr lang="en-US" sz="2800" dirty="0"/>
              <a:t>Problem1: Bimodal Expression of Profile of </a:t>
            </a:r>
            <a:r>
              <a:rPr lang="en-US" sz="2800" dirty="0" err="1"/>
              <a:t>pBAD</a:t>
            </a:r>
            <a:r>
              <a:rPr lang="en-US" sz="2800" dirty="0"/>
              <a:t> </a:t>
            </a:r>
            <a:r>
              <a:rPr lang="en-US" sz="2800" dirty="0" err="1"/>
              <a:t>Sytem</a:t>
            </a:r>
            <a:r>
              <a:rPr lang="en-US" sz="2800" dirty="0"/>
              <a:t> </a:t>
            </a:r>
          </a:p>
        </p:txBody>
      </p:sp>
      <p:pic>
        <p:nvPicPr>
          <p:cNvPr id="2" name="Picture 1"/>
          <p:cNvPicPr>
            <a:picLocks noChangeAspect="1"/>
          </p:cNvPicPr>
          <p:nvPr/>
        </p:nvPicPr>
        <p:blipFill>
          <a:blip r:embed="rId3"/>
          <a:stretch>
            <a:fillRect/>
          </a:stretch>
        </p:blipFill>
        <p:spPr>
          <a:xfrm>
            <a:off x="1558849" y="835410"/>
            <a:ext cx="5722484" cy="5148571"/>
          </a:xfrm>
          <a:prstGeom prst="rect">
            <a:avLst/>
          </a:prstGeom>
        </p:spPr>
      </p:pic>
      <p:sp>
        <p:nvSpPr>
          <p:cNvPr id="3" name="TextBox 2"/>
          <p:cNvSpPr txBox="1"/>
          <p:nvPr/>
        </p:nvSpPr>
        <p:spPr>
          <a:xfrm>
            <a:off x="2777895" y="6392033"/>
            <a:ext cx="3880915" cy="369332"/>
          </a:xfrm>
          <a:prstGeom prst="rect">
            <a:avLst/>
          </a:prstGeom>
          <a:noFill/>
        </p:spPr>
        <p:txBody>
          <a:bodyPr wrap="none" rtlCol="0">
            <a:spAutoFit/>
          </a:bodyPr>
          <a:lstStyle/>
          <a:p>
            <a:r>
              <a:rPr lang="en-US" dirty="0">
                <a:solidFill>
                  <a:srgbClr val="FF0000"/>
                </a:solidFill>
              </a:rPr>
              <a:t>Solution: use </a:t>
            </a:r>
            <a:r>
              <a:rPr lang="en-US" i="1" dirty="0">
                <a:solidFill>
                  <a:srgbClr val="FF0000"/>
                </a:solidFill>
              </a:rPr>
              <a:t>E. coli</a:t>
            </a:r>
            <a:r>
              <a:rPr lang="en-US" dirty="0">
                <a:solidFill>
                  <a:srgbClr val="FF0000"/>
                </a:solidFill>
              </a:rPr>
              <a:t> S1021 with </a:t>
            </a:r>
            <a:r>
              <a:rPr lang="en-US" dirty="0" err="1">
                <a:solidFill>
                  <a:srgbClr val="FF0000"/>
                </a:solidFill>
              </a:rPr>
              <a:t>araE</a:t>
            </a:r>
            <a:r>
              <a:rPr lang="en-US" dirty="0">
                <a:solidFill>
                  <a:srgbClr val="FF0000"/>
                </a:solidFill>
              </a:rPr>
              <a:t> KO </a:t>
            </a:r>
          </a:p>
        </p:txBody>
      </p:sp>
      <p:sp>
        <p:nvSpPr>
          <p:cNvPr id="15" name="Rectangle 14"/>
          <p:cNvSpPr/>
          <p:nvPr/>
        </p:nvSpPr>
        <p:spPr>
          <a:xfrm>
            <a:off x="296333" y="5983981"/>
            <a:ext cx="8691755" cy="461665"/>
          </a:xfrm>
          <a:prstGeom prst="rect">
            <a:avLst/>
          </a:prstGeom>
        </p:spPr>
        <p:txBody>
          <a:bodyPr wrap="square">
            <a:spAutoFit/>
          </a:bodyPr>
          <a:lstStyle/>
          <a:p>
            <a:r>
              <a:rPr lang="en-US" sz="1200" dirty="0" err="1">
                <a:latin typeface="Calibri"/>
                <a:ea typeface="Avenir Book" charset="0"/>
                <a:cs typeface="Calibri"/>
              </a:rPr>
              <a:t>Khlebnikov</a:t>
            </a:r>
            <a:r>
              <a:rPr lang="en-US" sz="1200" dirty="0">
                <a:latin typeface="Calibri"/>
                <a:ea typeface="Avenir Book" charset="0"/>
                <a:cs typeface="Calibri"/>
              </a:rPr>
              <a:t>, A., et al. </a:t>
            </a:r>
            <a:r>
              <a:rPr lang="en-US" sz="1200" dirty="0" err="1">
                <a:latin typeface="Calibri"/>
                <a:cs typeface="Calibri"/>
              </a:rPr>
              <a:t>Regulatable</a:t>
            </a:r>
            <a:r>
              <a:rPr lang="en-US" sz="1200" dirty="0">
                <a:latin typeface="Calibri"/>
                <a:cs typeface="Calibri"/>
              </a:rPr>
              <a:t> Arabinose-Inducible Gene Expression System with Consistent Control in All Cells of a Culture. </a:t>
            </a:r>
            <a:r>
              <a:rPr lang="en-US" sz="1200" i="1" dirty="0">
                <a:latin typeface="Calibri"/>
                <a:ea typeface="Avenir Book" charset="0"/>
                <a:cs typeface="Calibri"/>
              </a:rPr>
              <a:t>Journal of Bacteriology</a:t>
            </a:r>
            <a:r>
              <a:rPr lang="en-US" sz="1200" dirty="0">
                <a:latin typeface="Calibri"/>
                <a:ea typeface="Avenir Book" charset="0"/>
                <a:cs typeface="Calibri"/>
              </a:rPr>
              <a:t>, 2000</a:t>
            </a:r>
          </a:p>
        </p:txBody>
      </p:sp>
    </p:spTree>
    <p:extLst>
      <p:ext uri="{BB962C8B-B14F-4D97-AF65-F5344CB8AC3E}">
        <p14:creationId xmlns:p14="http://schemas.microsoft.com/office/powerpoint/2010/main" val="3439927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141968</TotalTime>
  <Words>1323</Words>
  <Application>Microsoft Office PowerPoint</Application>
  <PresentationFormat>On-screen Show (4:3)</PresentationFormat>
  <Paragraphs>169</Paragraphs>
  <Slides>21</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Avenir Book</vt:lpstr>
      <vt:lpstr>宋体</vt:lpstr>
      <vt:lpstr>Arial</vt:lpstr>
      <vt:lpstr>Calibri</vt:lpstr>
      <vt:lpstr>Helvetica</vt:lpstr>
      <vt:lpstr>Wingdings</vt:lpstr>
      <vt:lpstr>Office Theme</vt:lpstr>
      <vt:lpstr>Single Generation Resolution Lineage Sequencing</vt:lpstr>
      <vt:lpstr>Lineage Sequencing with Statistical Loading</vt:lpstr>
      <vt:lpstr>Single Cell Isolation via Statistical 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S1021 Chromosome Counts are Low at Pre-Log Phase &lt; 0.1 OD</vt:lpstr>
      <vt:lpstr>S1021 MP6 Cells Loading Not 2x</vt:lpstr>
      <vt:lpstr>S1021 MP6 Lineages are Not Symmetric</vt:lpstr>
      <vt:lpstr>Single Bacteria Growth Video Shows Imperfect Doubling (Unsynchronized)</vt:lpstr>
      <vt:lpstr>Growth Characteristics S1021</vt:lpstr>
      <vt:lpstr>Lag Period May Cause Non-Theortical Cell Counts</vt:lpstr>
      <vt:lpstr>S1021 MP6 Mutation Rate</vt:lpstr>
      <vt:lpstr>ABAC Mutations are Non-Poissonian in Time (High 0’s)</vt:lpstr>
      <vt:lpstr>Early Mutator Effects are Different than Equilibrium Mutators </vt:lpstr>
      <vt:lpstr>PowerPoint Presentation</vt:lpstr>
    </vt:vector>
  </TitlesOfParts>
  <Company>Broad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Admnistrator</dc:creator>
  <cp:lastModifiedBy>Ziwei Fan</cp:lastModifiedBy>
  <cp:revision>1076</cp:revision>
  <cp:lastPrinted>2013-02-11T23:23:16Z</cp:lastPrinted>
  <dcterms:created xsi:type="dcterms:W3CDTF">2012-10-25T20:12:02Z</dcterms:created>
  <dcterms:modified xsi:type="dcterms:W3CDTF">2019-07-19T21:11:57Z</dcterms:modified>
</cp:coreProperties>
</file>